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 id="2147483665" r:id="rId3"/>
    <p:sldMasterId id="2147483678" r:id="rId4"/>
  </p:sldMasterIdLst>
  <p:notesMasterIdLst>
    <p:notesMasterId r:id="rId44"/>
  </p:notesMasterIdLst>
  <p:handoutMasterIdLst>
    <p:handoutMasterId r:id="rId45"/>
  </p:handoutMasterIdLst>
  <p:sldIdLst>
    <p:sldId id="256" r:id="rId5"/>
    <p:sldId id="509" r:id="rId6"/>
    <p:sldId id="972" r:id="rId7"/>
    <p:sldId id="990" r:id="rId8"/>
    <p:sldId id="991" r:id="rId9"/>
    <p:sldId id="992" r:id="rId10"/>
    <p:sldId id="888" r:id="rId11"/>
    <p:sldId id="1187" r:id="rId12"/>
    <p:sldId id="1225" r:id="rId13"/>
    <p:sldId id="1226" r:id="rId14"/>
    <p:sldId id="1227" r:id="rId15"/>
    <p:sldId id="1228" r:id="rId16"/>
    <p:sldId id="1229" r:id="rId17"/>
    <p:sldId id="1230" r:id="rId18"/>
    <p:sldId id="1231" r:id="rId19"/>
    <p:sldId id="1232" r:id="rId20"/>
    <p:sldId id="1233" r:id="rId21"/>
    <p:sldId id="1234" r:id="rId22"/>
    <p:sldId id="1235" r:id="rId23"/>
    <p:sldId id="1236" r:id="rId24"/>
    <p:sldId id="1237" r:id="rId25"/>
    <p:sldId id="1238" r:id="rId26"/>
    <p:sldId id="1239" r:id="rId27"/>
    <p:sldId id="1240" r:id="rId28"/>
    <p:sldId id="1241" r:id="rId29"/>
    <p:sldId id="1242" r:id="rId30"/>
    <p:sldId id="1243" r:id="rId31"/>
    <p:sldId id="1244" r:id="rId32"/>
    <p:sldId id="1245" r:id="rId33"/>
    <p:sldId id="1246" r:id="rId34"/>
    <p:sldId id="1247" r:id="rId35"/>
    <p:sldId id="1248" r:id="rId36"/>
    <p:sldId id="1250" r:id="rId37"/>
    <p:sldId id="1180" r:id="rId38"/>
    <p:sldId id="1251" r:id="rId39"/>
    <p:sldId id="740" r:id="rId40"/>
    <p:sldId id="986" r:id="rId41"/>
    <p:sldId id="1205" r:id="rId42"/>
    <p:sldId id="922" r:id="rId43"/>
  </p:sldIdLst>
  <p:sldSz cx="9144000" cy="6858000" type="screen4x3"/>
  <p:notesSz cx="9926638" cy="6797675"/>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ovanoli Franzisca" initials="GF" lastIdx="5" clrIdx="0">
    <p:extLst>
      <p:ext uri="{19B8F6BF-5375-455C-9EA6-DF929625EA0E}">
        <p15:presenceInfo xmlns:p15="http://schemas.microsoft.com/office/powerpoint/2012/main" userId="Giovanoli Franzis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3300"/>
    <a:srgbClr val="CC0000"/>
    <a:srgbClr val="996633"/>
    <a:srgbClr val="009900"/>
    <a:srgbClr val="FFCC00"/>
    <a:srgbClr val="FFFF00"/>
    <a:srgbClr val="FF00FF"/>
    <a:srgbClr val="00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48" autoAdjust="0"/>
    <p:restoredTop sz="96247" autoAdjust="0"/>
  </p:normalViewPr>
  <p:slideViewPr>
    <p:cSldViewPr>
      <p:cViewPr varScale="1">
        <p:scale>
          <a:sx n="103" d="100"/>
          <a:sy n="103" d="100"/>
        </p:scale>
        <p:origin x="199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E9F87-5C5B-4DA7-83CD-3C09DC6ACB2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B540278-824C-4911-9130-782BAAC023D7}">
      <dgm:prSet custT="1"/>
      <dgm:spPr/>
      <dgm:t>
        <a:bodyPr/>
        <a:lstStyle/>
        <a:p>
          <a:r>
            <a:rPr lang="de-DE" altLang="de-DE" sz="2000" b="1" dirty="0">
              <a:latin typeface="Arial" panose="020B0604020202020204" pitchFamily="34" charset="0"/>
            </a:rPr>
            <a:t>Ausgangslage</a:t>
          </a:r>
          <a:r>
            <a:rPr lang="de-DE" altLang="de-DE" sz="2000" dirty="0">
              <a:latin typeface="Arial" panose="020B0604020202020204" pitchFamily="34" charset="0"/>
            </a:rPr>
            <a:t> </a:t>
          </a:r>
          <a:br>
            <a:rPr lang="de-DE" altLang="de-DE" sz="2000" dirty="0">
              <a:latin typeface="Arial" panose="020B0604020202020204" pitchFamily="34" charset="0"/>
            </a:rPr>
          </a:br>
          <a:r>
            <a:rPr lang="de-DE" altLang="de-DE" sz="2000" dirty="0">
              <a:latin typeface="Arial" panose="020B0604020202020204" pitchFamily="34" charset="0"/>
            </a:rPr>
            <a:t>Die SGO ist in Nachlassstundung und wird voraussichtlich am Ende liquidiert (unabhängig von Nachlassvertrag oder Konkurs).</a:t>
          </a:r>
          <a:endParaRPr lang="en-US" sz="2000" dirty="0">
            <a:latin typeface="Arial" panose="020B0604020202020204" pitchFamily="34" charset="0"/>
            <a:cs typeface="Arial" panose="020B0604020202020204" pitchFamily="34" charset="0"/>
          </a:endParaRPr>
        </a:p>
      </dgm:t>
    </dgm:pt>
    <dgm:pt modelId="{C31BAA0C-2102-4ADF-A6AC-04916BA16EFA}" type="parTrans" cxnId="{08DE8A02-B866-40A6-A5EB-7F22720C8928}">
      <dgm:prSet/>
      <dgm:spPr/>
      <dgm:t>
        <a:bodyPr/>
        <a:lstStyle/>
        <a:p>
          <a:endParaRPr lang="en-US" sz="2400">
            <a:latin typeface="Arial" panose="020B0604020202020204" pitchFamily="34" charset="0"/>
            <a:cs typeface="Arial" panose="020B0604020202020204" pitchFamily="34" charset="0"/>
          </a:endParaRPr>
        </a:p>
      </dgm:t>
    </dgm:pt>
    <dgm:pt modelId="{7B8286BF-FB86-4530-A807-9B2A6C3951DC}" type="sibTrans" cxnId="{08DE8A02-B866-40A6-A5EB-7F22720C8928}">
      <dgm:prSet/>
      <dgm:spPr/>
      <dgm:t>
        <a:bodyPr/>
        <a:lstStyle/>
        <a:p>
          <a:endParaRPr lang="en-US" sz="2400">
            <a:latin typeface="Arial" panose="020B0604020202020204" pitchFamily="34" charset="0"/>
            <a:cs typeface="Arial" panose="020B0604020202020204" pitchFamily="34" charset="0"/>
          </a:endParaRPr>
        </a:p>
      </dgm:t>
    </dgm:pt>
    <dgm:pt modelId="{2EB998ED-FFFB-4469-B4A7-E46F46AE935E}">
      <dgm:prSet custT="1"/>
      <dgm:spPr/>
      <dgm:t>
        <a:bodyPr/>
        <a:lstStyle/>
        <a:p>
          <a:r>
            <a:rPr lang="de-DE" altLang="de-DE" sz="2000" b="1" dirty="0">
              <a:latin typeface="Arial" panose="020B0604020202020204" pitchFamily="34" charset="0"/>
            </a:rPr>
            <a:t>Konsequenz</a:t>
          </a:r>
          <a:br>
            <a:rPr lang="de-DE" altLang="de-DE" sz="2000" dirty="0">
              <a:latin typeface="Arial" panose="020B0604020202020204" pitchFamily="34" charset="0"/>
            </a:rPr>
          </a:br>
          <a:r>
            <a:rPr lang="de-DE" altLang="de-DE" sz="2000" dirty="0">
              <a:latin typeface="Arial" panose="020B0604020202020204" pitchFamily="34" charset="0"/>
            </a:rPr>
            <a:t>Damit die medizinische Gesundheitsversorgung im Oberengadin gewährleistet bleibt, braucht es eine </a:t>
          </a:r>
          <a:r>
            <a:rPr lang="de-DE" altLang="de-DE" sz="2000" b="0" dirty="0">
              <a:latin typeface="Arial" panose="020B0604020202020204" pitchFamily="34" charset="0"/>
            </a:rPr>
            <a:t>neue Trägerorganisation.</a:t>
          </a:r>
          <a:endParaRPr lang="en-US" sz="2000" b="0" dirty="0">
            <a:latin typeface="Arial" panose="020B0604020202020204" pitchFamily="34" charset="0"/>
            <a:cs typeface="Arial" panose="020B0604020202020204" pitchFamily="34" charset="0"/>
          </a:endParaRPr>
        </a:p>
      </dgm:t>
    </dgm:pt>
    <dgm:pt modelId="{D0473C48-39FB-44FF-96D4-735F56FD58EE}" type="parTrans" cxnId="{9E1D04B2-25A2-49D7-A2A8-8A219E20E87C}">
      <dgm:prSet/>
      <dgm:spPr/>
      <dgm:t>
        <a:bodyPr/>
        <a:lstStyle/>
        <a:p>
          <a:endParaRPr lang="de-CH" sz="2400"/>
        </a:p>
      </dgm:t>
    </dgm:pt>
    <dgm:pt modelId="{FED82E28-A9CE-4C8D-B239-881E1583586C}" type="sibTrans" cxnId="{9E1D04B2-25A2-49D7-A2A8-8A219E20E87C}">
      <dgm:prSet/>
      <dgm:spPr/>
      <dgm:t>
        <a:bodyPr/>
        <a:lstStyle/>
        <a:p>
          <a:endParaRPr lang="de-CH" sz="2400"/>
        </a:p>
      </dgm:t>
    </dgm:pt>
    <dgm:pt modelId="{CB1F4182-D273-4C1A-9DAB-41470BAF9F17}">
      <dgm:prSet custT="1"/>
      <dgm:spPr/>
      <dgm:t>
        <a:bodyPr/>
        <a:lstStyle/>
        <a:p>
          <a:r>
            <a:rPr lang="de-DE" altLang="de-DE" sz="2000" b="1" dirty="0">
              <a:latin typeface="Arial" panose="020B0604020202020204" pitchFamily="34" charset="0"/>
            </a:rPr>
            <a:t>Gesetzlicher Auftrag</a:t>
          </a:r>
          <a:br>
            <a:rPr lang="de-DE" altLang="de-DE" sz="2000" dirty="0">
              <a:latin typeface="Arial" panose="020B0604020202020204" pitchFamily="34" charset="0"/>
            </a:rPr>
          </a:br>
          <a:r>
            <a:rPr lang="de-DE" altLang="de-DE" sz="2000" b="0" dirty="0">
              <a:latin typeface="Arial" panose="020B0604020202020204" pitchFamily="34" charset="0"/>
            </a:rPr>
            <a:t>Die GVROE-Gemeinden sind gemäss Krankenpflegegesetz verpflichtet, sich zweckmässig zu organisieren.</a:t>
          </a:r>
          <a:endParaRPr lang="en-US" sz="2000" b="0" dirty="0">
            <a:latin typeface="Arial" panose="020B0604020202020204" pitchFamily="34" charset="0"/>
            <a:cs typeface="Arial" panose="020B0604020202020204" pitchFamily="34" charset="0"/>
          </a:endParaRPr>
        </a:p>
      </dgm:t>
    </dgm:pt>
    <dgm:pt modelId="{52B207A6-14D6-4651-8DF3-D39E865AF86C}" type="sibTrans" cxnId="{71C5C539-AA1D-43CC-8FDE-28F145D47204}">
      <dgm:prSet/>
      <dgm:spPr/>
      <dgm:t>
        <a:bodyPr/>
        <a:lstStyle/>
        <a:p>
          <a:endParaRPr lang="en-US" sz="2400">
            <a:latin typeface="Arial" panose="020B0604020202020204" pitchFamily="34" charset="0"/>
            <a:cs typeface="Arial" panose="020B0604020202020204" pitchFamily="34" charset="0"/>
          </a:endParaRPr>
        </a:p>
      </dgm:t>
    </dgm:pt>
    <dgm:pt modelId="{CD7E7E94-9C3A-4DB1-87D7-BC1AAEA723F3}" type="parTrans" cxnId="{71C5C539-AA1D-43CC-8FDE-28F145D47204}">
      <dgm:prSet/>
      <dgm:spPr/>
      <dgm:t>
        <a:bodyPr/>
        <a:lstStyle/>
        <a:p>
          <a:endParaRPr lang="en-US" sz="2400">
            <a:latin typeface="Arial" panose="020B0604020202020204" pitchFamily="34" charset="0"/>
            <a:cs typeface="Arial" panose="020B0604020202020204" pitchFamily="34" charset="0"/>
          </a:endParaRPr>
        </a:p>
      </dgm:t>
    </dgm:pt>
    <dgm:pt modelId="{9C1165FA-7D3F-4FA8-960F-6DBF020A6D16}" type="pres">
      <dgm:prSet presAssocID="{63DE9F87-5C5B-4DA7-83CD-3C09DC6ACB26}" presName="vert0" presStyleCnt="0">
        <dgm:presLayoutVars>
          <dgm:dir/>
          <dgm:animOne val="branch"/>
          <dgm:animLvl val="lvl"/>
        </dgm:presLayoutVars>
      </dgm:prSet>
      <dgm:spPr/>
    </dgm:pt>
    <dgm:pt modelId="{B5658B08-9FBB-4FAB-A517-C15B19ED5DD8}" type="pres">
      <dgm:prSet presAssocID="{BB540278-824C-4911-9130-782BAAC023D7}" presName="thickLine" presStyleLbl="alignNode1" presStyleIdx="0" presStyleCnt="3"/>
      <dgm:spPr/>
    </dgm:pt>
    <dgm:pt modelId="{1DBD556F-21D1-4213-8B78-420653E4284A}" type="pres">
      <dgm:prSet presAssocID="{BB540278-824C-4911-9130-782BAAC023D7}" presName="horz1" presStyleCnt="0"/>
      <dgm:spPr/>
    </dgm:pt>
    <dgm:pt modelId="{6F97BA19-A282-4948-98BB-3EAE9197101F}" type="pres">
      <dgm:prSet presAssocID="{BB540278-824C-4911-9130-782BAAC023D7}" presName="tx1" presStyleLbl="revTx" presStyleIdx="0" presStyleCnt="3"/>
      <dgm:spPr/>
    </dgm:pt>
    <dgm:pt modelId="{91D4B1A4-26AF-4C96-B639-1699D4A8D45D}" type="pres">
      <dgm:prSet presAssocID="{BB540278-824C-4911-9130-782BAAC023D7}" presName="vert1" presStyleCnt="0"/>
      <dgm:spPr/>
    </dgm:pt>
    <dgm:pt modelId="{72D8BF53-A718-4DDA-8E88-88B3925FA975}" type="pres">
      <dgm:prSet presAssocID="{CB1F4182-D273-4C1A-9DAB-41470BAF9F17}" presName="thickLine" presStyleLbl="alignNode1" presStyleIdx="1" presStyleCnt="3"/>
      <dgm:spPr/>
    </dgm:pt>
    <dgm:pt modelId="{69AA5A67-2256-495C-B43E-854ED4FA6F78}" type="pres">
      <dgm:prSet presAssocID="{CB1F4182-D273-4C1A-9DAB-41470BAF9F17}" presName="horz1" presStyleCnt="0"/>
      <dgm:spPr/>
    </dgm:pt>
    <dgm:pt modelId="{E5A0441F-DB2E-4648-822D-998C5F2829E1}" type="pres">
      <dgm:prSet presAssocID="{CB1F4182-D273-4C1A-9DAB-41470BAF9F17}" presName="tx1" presStyleLbl="revTx" presStyleIdx="1" presStyleCnt="3"/>
      <dgm:spPr/>
    </dgm:pt>
    <dgm:pt modelId="{064CE54D-ECF3-4583-AFD8-82A49325E463}" type="pres">
      <dgm:prSet presAssocID="{CB1F4182-D273-4C1A-9DAB-41470BAF9F17}" presName="vert1" presStyleCnt="0"/>
      <dgm:spPr/>
    </dgm:pt>
    <dgm:pt modelId="{0A6EB12F-5196-46BE-9129-3DCC913565AE}" type="pres">
      <dgm:prSet presAssocID="{2EB998ED-FFFB-4469-B4A7-E46F46AE935E}" presName="thickLine" presStyleLbl="alignNode1" presStyleIdx="2" presStyleCnt="3"/>
      <dgm:spPr/>
    </dgm:pt>
    <dgm:pt modelId="{33AB1F54-BC89-4BEC-B57D-7E9E84103BFB}" type="pres">
      <dgm:prSet presAssocID="{2EB998ED-FFFB-4469-B4A7-E46F46AE935E}" presName="horz1" presStyleCnt="0"/>
      <dgm:spPr/>
    </dgm:pt>
    <dgm:pt modelId="{407637BE-C79C-4270-B062-24F823B27DA3}" type="pres">
      <dgm:prSet presAssocID="{2EB998ED-FFFB-4469-B4A7-E46F46AE935E}" presName="tx1" presStyleLbl="revTx" presStyleIdx="2" presStyleCnt="3"/>
      <dgm:spPr/>
    </dgm:pt>
    <dgm:pt modelId="{9B1A02EA-019F-4C37-8C33-776F897F186F}" type="pres">
      <dgm:prSet presAssocID="{2EB998ED-FFFB-4469-B4A7-E46F46AE935E}" presName="vert1" presStyleCnt="0"/>
      <dgm:spPr/>
    </dgm:pt>
  </dgm:ptLst>
  <dgm:cxnLst>
    <dgm:cxn modelId="{8BF90102-6429-4041-8AFE-120DA6A1F0E7}" type="presOf" srcId="{63DE9F87-5C5B-4DA7-83CD-3C09DC6ACB26}" destId="{9C1165FA-7D3F-4FA8-960F-6DBF020A6D16}" srcOrd="0" destOrd="0" presId="urn:microsoft.com/office/officeart/2008/layout/LinedList"/>
    <dgm:cxn modelId="{08DE8A02-B866-40A6-A5EB-7F22720C8928}" srcId="{63DE9F87-5C5B-4DA7-83CD-3C09DC6ACB26}" destId="{BB540278-824C-4911-9130-782BAAC023D7}" srcOrd="0" destOrd="0" parTransId="{C31BAA0C-2102-4ADF-A6AC-04916BA16EFA}" sibTransId="{7B8286BF-FB86-4530-A807-9B2A6C3951DC}"/>
    <dgm:cxn modelId="{F2F8E618-80BF-46B9-943D-0B2279C41CD0}" type="presOf" srcId="{BB540278-824C-4911-9130-782BAAC023D7}" destId="{6F97BA19-A282-4948-98BB-3EAE9197101F}" srcOrd="0" destOrd="0" presId="urn:microsoft.com/office/officeart/2008/layout/LinedList"/>
    <dgm:cxn modelId="{C0CA3D22-4A25-4527-B91E-3E1BF381C747}" type="presOf" srcId="{2EB998ED-FFFB-4469-B4A7-E46F46AE935E}" destId="{407637BE-C79C-4270-B062-24F823B27DA3}" srcOrd="0" destOrd="0" presId="urn:microsoft.com/office/officeart/2008/layout/LinedList"/>
    <dgm:cxn modelId="{71C5C539-AA1D-43CC-8FDE-28F145D47204}" srcId="{63DE9F87-5C5B-4DA7-83CD-3C09DC6ACB26}" destId="{CB1F4182-D273-4C1A-9DAB-41470BAF9F17}" srcOrd="1" destOrd="0" parTransId="{CD7E7E94-9C3A-4DB1-87D7-BC1AAEA723F3}" sibTransId="{52B207A6-14D6-4651-8DF3-D39E865AF86C}"/>
    <dgm:cxn modelId="{9E1D04B2-25A2-49D7-A2A8-8A219E20E87C}" srcId="{63DE9F87-5C5B-4DA7-83CD-3C09DC6ACB26}" destId="{2EB998ED-FFFB-4469-B4A7-E46F46AE935E}" srcOrd="2" destOrd="0" parTransId="{D0473C48-39FB-44FF-96D4-735F56FD58EE}" sibTransId="{FED82E28-A9CE-4C8D-B239-881E1583586C}"/>
    <dgm:cxn modelId="{97AE3FD0-D8C8-4A94-8C36-3BB6C4B597AC}" type="presOf" srcId="{CB1F4182-D273-4C1A-9DAB-41470BAF9F17}" destId="{E5A0441F-DB2E-4648-822D-998C5F2829E1}" srcOrd="0" destOrd="0" presId="urn:microsoft.com/office/officeart/2008/layout/LinedList"/>
    <dgm:cxn modelId="{42855E91-B97D-47B9-84AF-033EC2F4B554}" type="presParOf" srcId="{9C1165FA-7D3F-4FA8-960F-6DBF020A6D16}" destId="{B5658B08-9FBB-4FAB-A517-C15B19ED5DD8}" srcOrd="0" destOrd="0" presId="urn:microsoft.com/office/officeart/2008/layout/LinedList"/>
    <dgm:cxn modelId="{FDB0091B-E541-429B-AC7F-D156CC31B21D}" type="presParOf" srcId="{9C1165FA-7D3F-4FA8-960F-6DBF020A6D16}" destId="{1DBD556F-21D1-4213-8B78-420653E4284A}" srcOrd="1" destOrd="0" presId="urn:microsoft.com/office/officeart/2008/layout/LinedList"/>
    <dgm:cxn modelId="{6ABB6E9C-BC92-458D-B3DB-E77D2C33A637}" type="presParOf" srcId="{1DBD556F-21D1-4213-8B78-420653E4284A}" destId="{6F97BA19-A282-4948-98BB-3EAE9197101F}" srcOrd="0" destOrd="0" presId="urn:microsoft.com/office/officeart/2008/layout/LinedList"/>
    <dgm:cxn modelId="{E4FC7FCD-74E5-4514-8984-84983D87D514}" type="presParOf" srcId="{1DBD556F-21D1-4213-8B78-420653E4284A}" destId="{91D4B1A4-26AF-4C96-B639-1699D4A8D45D}" srcOrd="1" destOrd="0" presId="urn:microsoft.com/office/officeart/2008/layout/LinedList"/>
    <dgm:cxn modelId="{783AC2FB-CD9C-4AF5-B7C2-A51E766D68E2}" type="presParOf" srcId="{9C1165FA-7D3F-4FA8-960F-6DBF020A6D16}" destId="{72D8BF53-A718-4DDA-8E88-88B3925FA975}" srcOrd="2" destOrd="0" presId="urn:microsoft.com/office/officeart/2008/layout/LinedList"/>
    <dgm:cxn modelId="{75D2DC67-F0CD-4A94-8481-27C23ECC0693}" type="presParOf" srcId="{9C1165FA-7D3F-4FA8-960F-6DBF020A6D16}" destId="{69AA5A67-2256-495C-B43E-854ED4FA6F78}" srcOrd="3" destOrd="0" presId="urn:microsoft.com/office/officeart/2008/layout/LinedList"/>
    <dgm:cxn modelId="{5A56EDCE-35EB-4AD0-B98F-2583260EFD35}" type="presParOf" srcId="{69AA5A67-2256-495C-B43E-854ED4FA6F78}" destId="{E5A0441F-DB2E-4648-822D-998C5F2829E1}" srcOrd="0" destOrd="0" presId="urn:microsoft.com/office/officeart/2008/layout/LinedList"/>
    <dgm:cxn modelId="{AEACD3C3-598A-4AC2-8D4F-852F5E54FA1F}" type="presParOf" srcId="{69AA5A67-2256-495C-B43E-854ED4FA6F78}" destId="{064CE54D-ECF3-4583-AFD8-82A49325E463}" srcOrd="1" destOrd="0" presId="urn:microsoft.com/office/officeart/2008/layout/LinedList"/>
    <dgm:cxn modelId="{FD11264C-307C-4C3D-8D93-310B86F18A93}" type="presParOf" srcId="{9C1165FA-7D3F-4FA8-960F-6DBF020A6D16}" destId="{0A6EB12F-5196-46BE-9129-3DCC913565AE}" srcOrd="4" destOrd="0" presId="urn:microsoft.com/office/officeart/2008/layout/LinedList"/>
    <dgm:cxn modelId="{2B76CCC0-2F1F-4236-8499-CDF89DB4B103}" type="presParOf" srcId="{9C1165FA-7D3F-4FA8-960F-6DBF020A6D16}" destId="{33AB1F54-BC89-4BEC-B57D-7E9E84103BFB}" srcOrd="5" destOrd="0" presId="urn:microsoft.com/office/officeart/2008/layout/LinedList"/>
    <dgm:cxn modelId="{26105547-E704-40C7-B625-40682F1DD788}" type="presParOf" srcId="{33AB1F54-BC89-4BEC-B57D-7E9E84103BFB}" destId="{407637BE-C79C-4270-B062-24F823B27DA3}" srcOrd="0" destOrd="0" presId="urn:microsoft.com/office/officeart/2008/layout/LinedList"/>
    <dgm:cxn modelId="{6F660B16-579D-49BB-BC0B-8E2D597CB194}" type="presParOf" srcId="{33AB1F54-BC89-4BEC-B57D-7E9E84103BFB}" destId="{9B1A02EA-019F-4C37-8C33-776F897F186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58B08-9FBB-4FAB-A517-C15B19ED5DD8}">
      <dsp:nvSpPr>
        <dsp:cNvPr id="0" name=""/>
        <dsp:cNvSpPr/>
      </dsp:nvSpPr>
      <dsp:spPr>
        <a:xfrm>
          <a:off x="0" y="1476"/>
          <a:ext cx="811388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97BA19-A282-4948-98BB-3EAE9197101F}">
      <dsp:nvSpPr>
        <dsp:cNvPr id="0" name=""/>
        <dsp:cNvSpPr/>
      </dsp:nvSpPr>
      <dsp:spPr>
        <a:xfrm>
          <a:off x="0" y="1476"/>
          <a:ext cx="8113885" cy="100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altLang="de-DE" sz="2000" b="1" kern="1200" dirty="0">
              <a:latin typeface="Arial" panose="020B0604020202020204" pitchFamily="34" charset="0"/>
            </a:rPr>
            <a:t>Ausgangslage</a:t>
          </a:r>
          <a:r>
            <a:rPr lang="de-DE" altLang="de-DE" sz="2000" kern="1200" dirty="0">
              <a:latin typeface="Arial" panose="020B0604020202020204" pitchFamily="34" charset="0"/>
            </a:rPr>
            <a:t> </a:t>
          </a:r>
          <a:br>
            <a:rPr lang="de-DE" altLang="de-DE" sz="2000" kern="1200" dirty="0">
              <a:latin typeface="Arial" panose="020B0604020202020204" pitchFamily="34" charset="0"/>
            </a:rPr>
          </a:br>
          <a:r>
            <a:rPr lang="de-DE" altLang="de-DE" sz="2000" kern="1200" dirty="0">
              <a:latin typeface="Arial" panose="020B0604020202020204" pitchFamily="34" charset="0"/>
            </a:rPr>
            <a:t>Die SGO ist in Nachlassstundung und wird voraussichtlich am Ende liquidiert (unabhängig von Nachlassvertrag oder Konkurs).</a:t>
          </a:r>
          <a:endParaRPr lang="en-US" sz="2000" kern="1200" dirty="0">
            <a:latin typeface="Arial" panose="020B0604020202020204" pitchFamily="34" charset="0"/>
            <a:cs typeface="Arial" panose="020B0604020202020204" pitchFamily="34" charset="0"/>
          </a:endParaRPr>
        </a:p>
      </dsp:txBody>
      <dsp:txXfrm>
        <a:off x="0" y="1476"/>
        <a:ext cx="8113885" cy="1007127"/>
      </dsp:txXfrm>
    </dsp:sp>
    <dsp:sp modelId="{72D8BF53-A718-4DDA-8E88-88B3925FA975}">
      <dsp:nvSpPr>
        <dsp:cNvPr id="0" name=""/>
        <dsp:cNvSpPr/>
      </dsp:nvSpPr>
      <dsp:spPr>
        <a:xfrm>
          <a:off x="0" y="1008604"/>
          <a:ext cx="811388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A0441F-DB2E-4648-822D-998C5F2829E1}">
      <dsp:nvSpPr>
        <dsp:cNvPr id="0" name=""/>
        <dsp:cNvSpPr/>
      </dsp:nvSpPr>
      <dsp:spPr>
        <a:xfrm>
          <a:off x="0" y="1008604"/>
          <a:ext cx="8113885" cy="100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altLang="de-DE" sz="2000" b="1" kern="1200" dirty="0">
              <a:latin typeface="Arial" panose="020B0604020202020204" pitchFamily="34" charset="0"/>
            </a:rPr>
            <a:t>Gesetzlicher Auftrag</a:t>
          </a:r>
          <a:br>
            <a:rPr lang="de-DE" altLang="de-DE" sz="2000" kern="1200" dirty="0">
              <a:latin typeface="Arial" panose="020B0604020202020204" pitchFamily="34" charset="0"/>
            </a:rPr>
          </a:br>
          <a:r>
            <a:rPr lang="de-DE" altLang="de-DE" sz="2000" b="0" kern="1200" dirty="0">
              <a:latin typeface="Arial" panose="020B0604020202020204" pitchFamily="34" charset="0"/>
            </a:rPr>
            <a:t>Die GVROE-Gemeinden sind gemäss Krankenpflegegesetz verpflichtet, sich zweckmässig zu organisieren.</a:t>
          </a:r>
          <a:endParaRPr lang="en-US" sz="2000" b="0" kern="1200" dirty="0">
            <a:latin typeface="Arial" panose="020B0604020202020204" pitchFamily="34" charset="0"/>
            <a:cs typeface="Arial" panose="020B0604020202020204" pitchFamily="34" charset="0"/>
          </a:endParaRPr>
        </a:p>
      </dsp:txBody>
      <dsp:txXfrm>
        <a:off x="0" y="1008604"/>
        <a:ext cx="8113885" cy="1007127"/>
      </dsp:txXfrm>
    </dsp:sp>
    <dsp:sp modelId="{0A6EB12F-5196-46BE-9129-3DCC913565AE}">
      <dsp:nvSpPr>
        <dsp:cNvPr id="0" name=""/>
        <dsp:cNvSpPr/>
      </dsp:nvSpPr>
      <dsp:spPr>
        <a:xfrm>
          <a:off x="0" y="2015731"/>
          <a:ext cx="811388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7637BE-C79C-4270-B062-24F823B27DA3}">
      <dsp:nvSpPr>
        <dsp:cNvPr id="0" name=""/>
        <dsp:cNvSpPr/>
      </dsp:nvSpPr>
      <dsp:spPr>
        <a:xfrm>
          <a:off x="0" y="2015731"/>
          <a:ext cx="8113885" cy="100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altLang="de-DE" sz="2000" b="1" kern="1200" dirty="0">
              <a:latin typeface="Arial" panose="020B0604020202020204" pitchFamily="34" charset="0"/>
            </a:rPr>
            <a:t>Konsequenz</a:t>
          </a:r>
          <a:br>
            <a:rPr lang="de-DE" altLang="de-DE" sz="2000" kern="1200" dirty="0">
              <a:latin typeface="Arial" panose="020B0604020202020204" pitchFamily="34" charset="0"/>
            </a:rPr>
          </a:br>
          <a:r>
            <a:rPr lang="de-DE" altLang="de-DE" sz="2000" kern="1200" dirty="0">
              <a:latin typeface="Arial" panose="020B0604020202020204" pitchFamily="34" charset="0"/>
            </a:rPr>
            <a:t>Damit die medizinische Gesundheitsversorgung im Oberengadin gewährleistet bleibt, braucht es eine </a:t>
          </a:r>
          <a:r>
            <a:rPr lang="de-DE" altLang="de-DE" sz="2000" b="0" kern="1200" dirty="0">
              <a:latin typeface="Arial" panose="020B0604020202020204" pitchFamily="34" charset="0"/>
            </a:rPr>
            <a:t>neue Trägerorganisation.</a:t>
          </a:r>
          <a:endParaRPr lang="en-US" sz="2000" b="0" kern="1200" dirty="0">
            <a:latin typeface="Arial" panose="020B0604020202020204" pitchFamily="34" charset="0"/>
            <a:cs typeface="Arial" panose="020B0604020202020204" pitchFamily="34" charset="0"/>
          </a:endParaRPr>
        </a:p>
      </dsp:txBody>
      <dsp:txXfrm>
        <a:off x="0" y="2015731"/>
        <a:ext cx="8113885" cy="100712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3"/>
            <a:ext cx="4302625" cy="340265"/>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sz="quarter" idx="1"/>
          </p:nvPr>
        </p:nvSpPr>
        <p:spPr>
          <a:xfrm>
            <a:off x="5621698" y="3"/>
            <a:ext cx="4302625" cy="340265"/>
          </a:xfrm>
          <a:prstGeom prst="rect">
            <a:avLst/>
          </a:prstGeom>
        </p:spPr>
        <p:txBody>
          <a:bodyPr vert="horz" lIns="91440" tIns="45720" rIns="91440" bIns="45720" rtlCol="0"/>
          <a:lstStyle>
            <a:lvl1pPr algn="r">
              <a:defRPr sz="1200"/>
            </a:lvl1pPr>
          </a:lstStyle>
          <a:p>
            <a:fld id="{B6668361-6B23-413E-8340-A989DA859174}" type="datetimeFigureOut">
              <a:rPr lang="de-CH" smtClean="0"/>
              <a:pPr/>
              <a:t>04.02.2026</a:t>
            </a:fld>
            <a:endParaRPr lang="de-CH" dirty="0"/>
          </a:p>
        </p:txBody>
      </p:sp>
      <p:sp>
        <p:nvSpPr>
          <p:cNvPr id="4" name="Fußzeilenplatzhalter 3"/>
          <p:cNvSpPr>
            <a:spLocks noGrp="1"/>
          </p:cNvSpPr>
          <p:nvPr>
            <p:ph type="ftr" sz="quarter" idx="2"/>
          </p:nvPr>
        </p:nvSpPr>
        <p:spPr>
          <a:xfrm>
            <a:off x="2" y="6456324"/>
            <a:ext cx="4302625" cy="340264"/>
          </a:xfrm>
          <a:prstGeom prst="rect">
            <a:avLst/>
          </a:prstGeom>
        </p:spPr>
        <p:txBody>
          <a:bodyPr vert="horz" lIns="91440" tIns="45720" rIns="91440" bIns="45720" rtlCol="0" anchor="b"/>
          <a:lstStyle>
            <a:lvl1pPr algn="l">
              <a:defRPr sz="1200"/>
            </a:lvl1pPr>
          </a:lstStyle>
          <a:p>
            <a:endParaRPr lang="de-CH" dirty="0"/>
          </a:p>
        </p:txBody>
      </p:sp>
      <p:sp>
        <p:nvSpPr>
          <p:cNvPr id="5" name="Foliennummernplatzhalter 4"/>
          <p:cNvSpPr>
            <a:spLocks noGrp="1"/>
          </p:cNvSpPr>
          <p:nvPr>
            <p:ph type="sldNum" sz="quarter" idx="3"/>
          </p:nvPr>
        </p:nvSpPr>
        <p:spPr>
          <a:xfrm>
            <a:off x="5621698" y="6456324"/>
            <a:ext cx="4302625" cy="340264"/>
          </a:xfrm>
          <a:prstGeom prst="rect">
            <a:avLst/>
          </a:prstGeom>
        </p:spPr>
        <p:txBody>
          <a:bodyPr vert="horz" lIns="91440" tIns="45720" rIns="91440" bIns="45720" rtlCol="0" anchor="b"/>
          <a:lstStyle>
            <a:lvl1pPr algn="r">
              <a:defRPr sz="1200"/>
            </a:lvl1pPr>
          </a:lstStyle>
          <a:p>
            <a:fld id="{9245E75C-BA20-40C0-B576-0F64F11B272D}" type="slidenum">
              <a:rPr lang="de-CH" smtClean="0"/>
              <a:pPr/>
              <a:t>‹Nr.›</a:t>
            </a:fld>
            <a:endParaRPr lang="de-CH" dirty="0"/>
          </a:p>
        </p:txBody>
      </p:sp>
    </p:spTree>
    <p:extLst>
      <p:ext uri="{BB962C8B-B14F-4D97-AF65-F5344CB8AC3E}">
        <p14:creationId xmlns:p14="http://schemas.microsoft.com/office/powerpoint/2010/main" val="3347263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2"/>
            <a:ext cx="4302625" cy="340264"/>
          </a:xfrm>
          <a:prstGeom prst="rect">
            <a:avLst/>
          </a:prstGeom>
        </p:spPr>
        <p:txBody>
          <a:bodyPr vert="horz" lIns="92062" tIns="46032" rIns="92062" bIns="46032" rtlCol="0"/>
          <a:lstStyle>
            <a:lvl1pPr algn="l" fontAlgn="auto">
              <a:spcBef>
                <a:spcPts val="0"/>
              </a:spcBef>
              <a:spcAft>
                <a:spcPts val="0"/>
              </a:spcAft>
              <a:defRPr sz="1200">
                <a:latin typeface="+mn-lt"/>
              </a:defRPr>
            </a:lvl1pPr>
          </a:lstStyle>
          <a:p>
            <a:pPr>
              <a:defRPr/>
            </a:pPr>
            <a:endParaRPr lang="de-CH" dirty="0"/>
          </a:p>
        </p:txBody>
      </p:sp>
      <p:sp>
        <p:nvSpPr>
          <p:cNvPr id="3" name="Datumsplatzhalter 2"/>
          <p:cNvSpPr>
            <a:spLocks noGrp="1"/>
          </p:cNvSpPr>
          <p:nvPr>
            <p:ph type="dt" idx="1"/>
          </p:nvPr>
        </p:nvSpPr>
        <p:spPr>
          <a:xfrm>
            <a:off x="5621699" y="2"/>
            <a:ext cx="4302625" cy="340264"/>
          </a:xfrm>
          <a:prstGeom prst="rect">
            <a:avLst/>
          </a:prstGeom>
        </p:spPr>
        <p:txBody>
          <a:bodyPr vert="horz" lIns="92062" tIns="46032" rIns="92062" bIns="46032" rtlCol="0"/>
          <a:lstStyle>
            <a:lvl1pPr algn="r" fontAlgn="auto">
              <a:spcBef>
                <a:spcPts val="0"/>
              </a:spcBef>
              <a:spcAft>
                <a:spcPts val="0"/>
              </a:spcAft>
              <a:defRPr sz="1200">
                <a:latin typeface="+mn-lt"/>
              </a:defRPr>
            </a:lvl1pPr>
          </a:lstStyle>
          <a:p>
            <a:pPr>
              <a:defRPr/>
            </a:pPr>
            <a:fld id="{125DCCF9-7DE0-4637-AC06-CB7689423B74}" type="datetimeFigureOut">
              <a:rPr lang="de-CH"/>
              <a:pPr>
                <a:defRPr/>
              </a:pPr>
              <a:t>04.02.2026</a:t>
            </a:fld>
            <a:endParaRPr lang="de-CH" dirty="0"/>
          </a:p>
        </p:txBody>
      </p:sp>
      <p:sp>
        <p:nvSpPr>
          <p:cNvPr id="4" name="Folienbildplatzhalt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2062" tIns="46032" rIns="92062" bIns="46032" rtlCol="0" anchor="ctr"/>
          <a:lstStyle/>
          <a:p>
            <a:pPr lvl="0"/>
            <a:endParaRPr lang="de-CH" noProof="0" dirty="0"/>
          </a:p>
        </p:txBody>
      </p:sp>
      <p:sp>
        <p:nvSpPr>
          <p:cNvPr id="5" name="Notizenplatzhalter 4"/>
          <p:cNvSpPr>
            <a:spLocks noGrp="1"/>
          </p:cNvSpPr>
          <p:nvPr>
            <p:ph type="body" sz="quarter" idx="3"/>
          </p:nvPr>
        </p:nvSpPr>
        <p:spPr>
          <a:xfrm>
            <a:off x="992211" y="3228714"/>
            <a:ext cx="7942238" cy="3059117"/>
          </a:xfrm>
          <a:prstGeom prst="rect">
            <a:avLst/>
          </a:prstGeom>
        </p:spPr>
        <p:txBody>
          <a:bodyPr vert="horz" lIns="92062" tIns="46032" rIns="92062" bIns="46032"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p:cNvSpPr>
            <a:spLocks noGrp="1"/>
          </p:cNvSpPr>
          <p:nvPr>
            <p:ph type="ftr" sz="quarter" idx="4"/>
          </p:nvPr>
        </p:nvSpPr>
        <p:spPr>
          <a:xfrm>
            <a:off x="2" y="6456331"/>
            <a:ext cx="4302625" cy="340263"/>
          </a:xfrm>
          <a:prstGeom prst="rect">
            <a:avLst/>
          </a:prstGeom>
        </p:spPr>
        <p:txBody>
          <a:bodyPr vert="horz" lIns="92062" tIns="46032" rIns="92062" bIns="46032" rtlCol="0" anchor="b"/>
          <a:lstStyle>
            <a:lvl1pPr algn="l" fontAlgn="auto">
              <a:spcBef>
                <a:spcPts val="0"/>
              </a:spcBef>
              <a:spcAft>
                <a:spcPts val="0"/>
              </a:spcAft>
              <a:defRPr sz="1200">
                <a:latin typeface="+mn-lt"/>
              </a:defRPr>
            </a:lvl1pPr>
          </a:lstStyle>
          <a:p>
            <a:pPr>
              <a:defRPr/>
            </a:pPr>
            <a:endParaRPr lang="de-CH" dirty="0"/>
          </a:p>
        </p:txBody>
      </p:sp>
      <p:sp>
        <p:nvSpPr>
          <p:cNvPr id="7" name="Foliennummernplatzhalter 6"/>
          <p:cNvSpPr>
            <a:spLocks noGrp="1"/>
          </p:cNvSpPr>
          <p:nvPr>
            <p:ph type="sldNum" sz="quarter" idx="5"/>
          </p:nvPr>
        </p:nvSpPr>
        <p:spPr>
          <a:xfrm>
            <a:off x="5621699" y="6456331"/>
            <a:ext cx="4302625" cy="340263"/>
          </a:xfrm>
          <a:prstGeom prst="rect">
            <a:avLst/>
          </a:prstGeom>
        </p:spPr>
        <p:txBody>
          <a:bodyPr vert="horz" lIns="92062" tIns="46032" rIns="92062" bIns="46032" rtlCol="0" anchor="b"/>
          <a:lstStyle>
            <a:lvl1pPr algn="r" fontAlgn="auto">
              <a:spcBef>
                <a:spcPts val="0"/>
              </a:spcBef>
              <a:spcAft>
                <a:spcPts val="0"/>
              </a:spcAft>
              <a:defRPr sz="1200">
                <a:latin typeface="+mn-lt"/>
              </a:defRPr>
            </a:lvl1pPr>
          </a:lstStyle>
          <a:p>
            <a:pPr>
              <a:defRPr/>
            </a:pPr>
            <a:fld id="{7AE197D8-2E77-4D73-B7AE-3C609CDD0037}" type="slidenum">
              <a:rPr lang="de-CH"/>
              <a:pPr>
                <a:defRPr/>
              </a:pPr>
              <a:t>‹Nr.›</a:t>
            </a:fld>
            <a:endParaRPr lang="de-CH" dirty="0"/>
          </a:p>
        </p:txBody>
      </p:sp>
    </p:spTree>
    <p:extLst>
      <p:ext uri="{BB962C8B-B14F-4D97-AF65-F5344CB8AC3E}">
        <p14:creationId xmlns:p14="http://schemas.microsoft.com/office/powerpoint/2010/main" val="1606807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dirty="0"/>
          </a:p>
        </p:txBody>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CH"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72604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sz="1200" dirty="0">
                <a:latin typeface="Arial" panose="020B0604020202020204" pitchFamily="34" charset="0"/>
                <a:cs typeface="Arial" panose="020B0604020202020204" pitchFamily="34" charset="0"/>
              </a:rPr>
              <a:t>Das KSGR und die Klinik Gut AG benötigen bis heute keinerlei Defizit-, Investitions- oder Subventionsbeiträge der öffentlichen Hand. </a:t>
            </a:r>
          </a:p>
          <a:p>
            <a:pPr marL="171450" indent="-171450">
              <a:buFont typeface="Arial" panose="020B0604020202020204" pitchFamily="34" charset="0"/>
              <a:buChar char="•"/>
            </a:pPr>
            <a:r>
              <a:rPr lang="de-CH" sz="1200" dirty="0">
                <a:latin typeface="Arial" panose="020B0604020202020204" pitchFamily="34" charset="0"/>
                <a:cs typeface="Arial" panose="020B0604020202020204" pitchFamily="34" charset="0"/>
              </a:rPr>
              <a:t>Bei den gesetzlich vorgeschriebenen gemeinwirtschaftlichen Leistungen GWL des Kantons erhält das KSGR relativ zum Umsatz den geringsten Anteil (3.2%). </a:t>
            </a:r>
          </a:p>
          <a:p>
            <a:pPr marL="171450" indent="-171450">
              <a:buFont typeface="Arial" panose="020B0604020202020204" pitchFamily="34" charset="0"/>
              <a:buChar char="•"/>
            </a:pPr>
            <a:r>
              <a:rPr lang="de-CH" sz="1200" dirty="0">
                <a:latin typeface="Arial" panose="020B0604020202020204" pitchFamily="34" charset="0"/>
                <a:cs typeface="Arial" panose="020B0604020202020204" pitchFamily="34" charset="0"/>
              </a:rPr>
              <a:t>Die Klinik Gut erhält bis heute keine GWL</a:t>
            </a:r>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CH"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044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CH"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79375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CH"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11366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u="none" strike="noStrike" kern="1200" baseline="0" dirty="0">
                <a:solidFill>
                  <a:schemeClr val="tx1"/>
                </a:solidFill>
                <a:latin typeface="+mn-lt"/>
                <a:ea typeface="+mn-ea"/>
                <a:cs typeface="+mn-cs"/>
              </a:rPr>
              <a:t>Hochkomplexe Eingriffe, die viel spezialisiertes Personal und Infrastruktur benötigen und heute schon zum grossen Teil in Chur durchgeführt werden, würden ans Zentrumsspital verlegt. Das betrifft vor allem Behandlungen, die nur selten durchgeführt werden.</a:t>
            </a:r>
          </a:p>
          <a:p>
            <a:endParaRPr lang="de-CH" sz="1200" b="0" i="0" u="none" strike="noStrike" kern="1200" baseline="0" dirty="0">
              <a:solidFill>
                <a:schemeClr val="tx1"/>
              </a:solidFill>
              <a:effectLst/>
              <a:latin typeface="+mn-lt"/>
              <a:ea typeface="+mn-ea"/>
              <a:cs typeface="+mn-cs"/>
            </a:endParaRPr>
          </a:p>
          <a:p>
            <a:r>
              <a:rPr lang="de-CH" sz="1200" b="0" i="0" u="none" strike="noStrike" kern="1200" baseline="0" dirty="0">
                <a:solidFill>
                  <a:schemeClr val="tx1"/>
                </a:solidFill>
                <a:latin typeface="+mn-lt"/>
                <a:ea typeface="+mn-ea"/>
                <a:cs typeface="+mn-cs"/>
              </a:rPr>
              <a:t>Eine eigenständige Intensivstation gibt es nicht mehr. Stattdessen ist eine sogenannte Intermediate Care-Station vorgesehen, ein Bindeglied zwischen der normalen Akutstation und der Intensivstation, auf der die Patientinnen und Patienten aber ebenfalls ständig überwacht werden. Intensivpflichtige Patientinnen</a:t>
            </a:r>
          </a:p>
          <a:p>
            <a:r>
              <a:rPr lang="de-CH" sz="1200" b="0" i="0" u="none" strike="noStrike" kern="1200" baseline="0" dirty="0">
                <a:solidFill>
                  <a:schemeClr val="tx1"/>
                </a:solidFill>
                <a:latin typeface="+mn-lt"/>
                <a:ea typeface="+mn-ea"/>
                <a:cs typeface="+mn-cs"/>
              </a:rPr>
              <a:t>und Patienten würden von dort dann in eine Intensivstation verlegt. In den allermeisten Fällen läuft das heute bereits so – künftig wäre es aber</a:t>
            </a:r>
          </a:p>
          <a:p>
            <a:r>
              <a:rPr lang="de-CH" sz="1200" b="0" i="0" u="none" strike="noStrike" kern="1200" baseline="0" dirty="0">
                <a:solidFill>
                  <a:schemeClr val="tx1"/>
                </a:solidFill>
                <a:latin typeface="+mn-lt"/>
                <a:ea typeface="+mn-ea"/>
                <a:cs typeface="+mn-cs"/>
              </a:rPr>
              <a:t>der definierte Standard. </a:t>
            </a:r>
          </a:p>
          <a:p>
            <a:endParaRPr lang="de-CH" sz="1200" b="0" i="0" u="none" strike="noStrike" kern="1200" baseline="0" dirty="0">
              <a:solidFill>
                <a:schemeClr val="tx1"/>
              </a:solidFill>
              <a:latin typeface="+mn-lt"/>
              <a:ea typeface="+mn-ea"/>
              <a:cs typeface="+mn-cs"/>
            </a:endParaRPr>
          </a:p>
          <a:p>
            <a:r>
              <a:rPr lang="de-CH" sz="1200" b="0" i="0" u="none" strike="noStrike" kern="1200" baseline="0" dirty="0">
                <a:solidFill>
                  <a:schemeClr val="tx1"/>
                </a:solidFill>
                <a:latin typeface="+mn-lt"/>
                <a:ea typeface="+mn-ea"/>
                <a:cs typeface="+mn-cs"/>
              </a:rPr>
              <a:t>Positiv für viele ist, dass ambulante Angebote gesichert werden sollen, etwa Dialysen oder spezialisierte Sprechstunden. Ziel ist laut den Verantwortlichen, Hospitalisationen zu vermeiden, wo sie medizinisch nicht nötig sind und stattdessen zeitgemässe ambulante Behandlungen durchzuführen.</a:t>
            </a:r>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CH"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44879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CH"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2525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dirty="0"/>
          </a:p>
        </p:txBody>
      </p:sp>
      <p:sp>
        <p:nvSpPr>
          <p:cNvPr id="3" name="Notizenplatzhalter 2"/>
          <p:cNvSpPr>
            <a:spLocks noGrp="1"/>
          </p:cNvSpPr>
          <p:nvPr>
            <p:ph type="body" idx="1"/>
          </p:nvPr>
        </p:nvSpPr>
        <p:spPr/>
        <p:txBody>
          <a:bodyPr/>
          <a:lstStyle/>
          <a:p>
            <a:r>
              <a:rPr lang="de-CH" dirty="0"/>
              <a:t>Der Zeitrahme sieht also vor:</a:t>
            </a:r>
          </a:p>
          <a:p>
            <a:pPr marL="178274" indent="-178274">
              <a:buFontTx/>
              <a:buChar char="-"/>
            </a:pPr>
            <a:r>
              <a:rPr lang="de-CH" dirty="0"/>
              <a:t>Das KSGR-Angebot wird bis Ende März 2026 durch KPMG bewertet.</a:t>
            </a:r>
          </a:p>
          <a:p>
            <a:pPr marL="178274" indent="-178274">
              <a:buFontTx/>
              <a:buChar char="-"/>
            </a:pPr>
            <a:r>
              <a:rPr lang="de-CH" dirty="0"/>
              <a:t>Die KSGR-Gruppe stellt die Akutversorgung ab 1. April bis 31. Dezember 2026 sicher.</a:t>
            </a:r>
          </a:p>
          <a:p>
            <a:pPr marL="178274" indent="-178274">
              <a:buFontTx/>
              <a:buChar char="-"/>
            </a:pPr>
            <a:r>
              <a:rPr lang="de-CH" dirty="0"/>
              <a:t>Im laufenden Jahr wird eine mehrjährige Leistungsvereinbarung erarbeitet. Sie kommt voraussichtlich im Herbst 2026 zur Abstimmung.</a:t>
            </a:r>
          </a:p>
          <a:p>
            <a:pPr marL="178274" indent="-178274">
              <a:buFontTx/>
              <a:buChar char="-"/>
            </a:pPr>
            <a:r>
              <a:rPr lang="de-CH" dirty="0"/>
              <a:t>Ab 1. Januar 2027 stellt die KSGR-Gruppe die Akutversorgung mit einer langfristigen Leistungsvereinbarung sicher.</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CH"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6305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dirty="0"/>
          </a:p>
        </p:txBody>
      </p:sp>
      <p:sp>
        <p:nvSpPr>
          <p:cNvPr id="3" name="Notizenplatzhalter 2"/>
          <p:cNvSpPr>
            <a:spLocks noGrp="1"/>
          </p:cNvSpPr>
          <p:nvPr>
            <p:ph type="body" idx="1"/>
          </p:nvPr>
        </p:nvSpPr>
        <p:spPr/>
        <p:txBody>
          <a:bodyPr>
            <a:normAutofit fontScale="92500" lnSpcReduction="20000"/>
          </a:bodyPr>
          <a:lstStyle/>
          <a:p>
            <a:r>
              <a:rPr lang="de-CH" sz="1200" dirty="0">
                <a:latin typeface="+mn-lt"/>
              </a:rPr>
              <a:t>Wie bereits im Sanierungsplan dargelegt, führt die SGO die beiden Alterszentren «Du Lac» und «Promulins» bis Ende März 2026. Sie sollen dann in eine neue Trägerschaft – die «Sanadura» überführt werden.</a:t>
            </a:r>
          </a:p>
          <a:p>
            <a:endParaRPr lang="de-CH" sz="1200" dirty="0">
              <a:latin typeface="+mn-lt"/>
            </a:endParaRPr>
          </a:p>
          <a:p>
            <a:r>
              <a:rPr lang="de-CH" sz="1200" dirty="0">
                <a:latin typeface="+mn-lt"/>
                <a:cs typeface="Arial" panose="020B0604020202020204" pitchFamily="34" charset="0"/>
              </a:rPr>
              <a:t>Die Leistungsvereinbarung ermöglicht, dass Mitarbeitende eine Anschlusslösung erhalten und Bewohnende ohne Unterbruch weiterbetreut werden können.</a:t>
            </a:r>
          </a:p>
          <a:p>
            <a:endParaRPr lang="de-CH" sz="1200" dirty="0">
              <a:latin typeface="+mn-lt"/>
              <a:cs typeface="Arial" panose="020B0604020202020204" pitchFamily="34" charset="0"/>
            </a:endParaRPr>
          </a:p>
          <a:p>
            <a:r>
              <a:rPr lang="de-CH" sz="1200" dirty="0">
                <a:latin typeface="+mn-lt"/>
                <a:cs typeface="Arial" panose="020B0604020202020204" pitchFamily="34" charset="0"/>
              </a:rPr>
              <a:t>Im Rahmen einer breiten Auslegeordnung wir die Option auf Auslagerung der Betriebstätigkeit geprüft. Die neue Anstalt «Sanadura» klärt mit möglichen Interessenten ab, ob eine Auslagerung betrieblich und wirtschaftlich sinnvoll ist. Bis die Abklärungen abgeschlossen sind – voraussichtlich Ende Jahr – führt «Sanadura» die Alterszentren weiter und stellt so eine </a:t>
            </a:r>
            <a:r>
              <a:rPr lang="de-CH" sz="1200" dirty="0" err="1">
                <a:latin typeface="+mn-lt"/>
                <a:cs typeface="Arial" panose="020B0604020202020204" pitchFamily="34" charset="0"/>
              </a:rPr>
              <a:t>unterbruchsfreie</a:t>
            </a:r>
            <a:r>
              <a:rPr lang="de-CH" sz="1200" dirty="0">
                <a:latin typeface="+mn-lt"/>
                <a:cs typeface="Arial" panose="020B0604020202020204" pitchFamily="34" charset="0"/>
              </a:rPr>
              <a:t> Langzeitpflege sicher.</a:t>
            </a:r>
          </a:p>
          <a:p>
            <a:endParaRPr lang="de-CH" sz="1200" dirty="0">
              <a:latin typeface="+mn-lt"/>
              <a:cs typeface="Arial" panose="020B0604020202020204" pitchFamily="34" charset="0"/>
            </a:endParaRPr>
          </a:p>
          <a:p>
            <a:r>
              <a:rPr lang="de-CH" sz="1200" dirty="0">
                <a:latin typeface="+mn-lt"/>
                <a:cs typeface="Arial" panose="020B0604020202020204" pitchFamily="34" charset="0"/>
              </a:rPr>
              <a:t>Ich bin transparent: Ob nach den Abklärungen ein Drittanbieter tatsächlich bereit ist, die Langzeitpflege zu übernehmen, kann heute nicht garantiert werden. Erste Interessenten haben bereits abgesagt. Mit folgenden Gründen: Politisches Spannungsfeld im Oberengadin, Fachkräftemangel, strukturelle Herausforderungen (2 Standorte), </a:t>
            </a:r>
            <a:r>
              <a:rPr lang="de-CH" sz="1200" kern="1200" dirty="0">
                <a:solidFill>
                  <a:schemeClr val="tx1"/>
                </a:solidFill>
                <a:effectLst/>
                <a:latin typeface="+mn-lt"/>
                <a:ea typeface="+mn-ea"/>
                <a:cs typeface="+mn-cs"/>
              </a:rPr>
              <a:t>tiefe Leistungsabgeltungen der </a:t>
            </a:r>
            <a:r>
              <a:rPr lang="de-CH" sz="1200" kern="1200" dirty="0" err="1">
                <a:solidFill>
                  <a:schemeClr val="tx1"/>
                </a:solidFill>
                <a:effectLst/>
                <a:latin typeface="+mn-lt"/>
                <a:ea typeface="+mn-ea"/>
                <a:cs typeface="+mn-cs"/>
              </a:rPr>
              <a:t>Hotellerieleistungen</a:t>
            </a:r>
            <a:r>
              <a:rPr lang="de-CH" sz="1200" kern="1200" dirty="0">
                <a:solidFill>
                  <a:schemeClr val="tx1"/>
                </a:solidFill>
                <a:effectLst/>
                <a:latin typeface="+mn-lt"/>
                <a:ea typeface="+mn-ea"/>
                <a:cs typeface="+mn-cs"/>
              </a:rPr>
              <a:t> (diese sind kantonal geregelt und der KT GR setzt diese sehr tief</a:t>
            </a:r>
            <a:r>
              <a:rPr lang="de-CH" sz="1200" dirty="0">
                <a:latin typeface="+mn-lt"/>
                <a:cs typeface="Arial" panose="020B0604020202020204" pitchFamily="34" charset="0"/>
              </a:rPr>
              <a:t> etc.</a:t>
            </a:r>
          </a:p>
          <a:p>
            <a:endParaRPr lang="en-US" sz="1200" dirty="0">
              <a:latin typeface="+mn-lt"/>
              <a:cs typeface="Arial" panose="020B0604020202020204" pitchFamily="34" charset="0"/>
            </a:endParaRPr>
          </a:p>
          <a:p>
            <a:r>
              <a:rPr lang="en-US" sz="1200" dirty="0" err="1">
                <a:latin typeface="+mn-lt"/>
                <a:cs typeface="Arial" panose="020B0604020202020204" pitchFamily="34" charset="0"/>
              </a:rPr>
              <a:t>Wichtig</a:t>
            </a:r>
            <a:r>
              <a:rPr lang="en-US" sz="1200" dirty="0">
                <a:latin typeface="+mn-lt"/>
                <a:cs typeface="Arial" panose="020B0604020202020204" pitchFamily="34" charset="0"/>
              </a:rPr>
              <a:t> </a:t>
            </a:r>
            <a:r>
              <a:rPr lang="en-US" sz="1200" dirty="0" err="1">
                <a:latin typeface="+mn-lt"/>
                <a:cs typeface="Arial" panose="020B0604020202020204" pitchFamily="34" charset="0"/>
              </a:rPr>
              <a:t>zu</a:t>
            </a:r>
            <a:r>
              <a:rPr lang="en-US" sz="1200" dirty="0">
                <a:latin typeface="+mn-lt"/>
                <a:cs typeface="Arial" panose="020B0604020202020204" pitchFamily="34" charset="0"/>
              </a:rPr>
              <a:t> verstehen: </a:t>
            </a:r>
            <a:r>
              <a:rPr lang="de-CH" sz="1200" dirty="0">
                <a:latin typeface="+mn-lt"/>
                <a:cs typeface="Arial" panose="020B0604020202020204" pitchFamily="34" charset="0"/>
              </a:rPr>
              <a:t>Für die Alterszentren besteht bereits eine Leistungsvereinbarung mit den GVROE-Gemeinden bis Ende 2027. </a:t>
            </a:r>
          </a:p>
          <a:p>
            <a:r>
              <a:rPr lang="de-CH" sz="1200" dirty="0">
                <a:latin typeface="+mn-lt"/>
                <a:cs typeface="Arial" panose="020B0604020202020204" pitchFamily="34" charset="0"/>
              </a:rPr>
              <a:t>Sie sieht jährlich 3 Mio. Franken zur Deckung des Betriebsdefizits vor.</a:t>
            </a:r>
            <a:endParaRPr lang="de-CH" sz="1200" dirty="0">
              <a:latin typeface="+mn-lt"/>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CH"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5372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a:p>
        </p:txBody>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Der bisherige Beitrag reicht jedoch nicht aus. Gründe sind unter anderem Fachkräftemangel, hohe Kosten für temporäres Personal, was zu reduzierter Auslastung führt. </a:t>
            </a:r>
          </a:p>
          <a:p>
            <a:endParaRPr lang="de-CH" dirty="0">
              <a:latin typeface="Arial" panose="020B0604020202020204" pitchFamily="34" charset="0"/>
              <a:cs typeface="Arial" panose="020B0604020202020204" pitchFamily="34" charset="0"/>
            </a:endParaRPr>
          </a:p>
          <a:p>
            <a:r>
              <a:rPr lang="de-CH" dirty="0">
                <a:latin typeface="Arial" panose="020B0604020202020204" pitchFamily="34" charset="0"/>
                <a:cs typeface="Arial" panose="020B0604020202020204" pitchFamily="34" charset="0"/>
              </a:rPr>
              <a:t>Mit der neuen Leistungsvereinbarung, über die abgestimmt wird, werden die Defizitgarantien (+ 1.2 Mio. Franken) zusätzlich erhöht.</a:t>
            </a:r>
          </a:p>
          <a:p>
            <a:endParaRPr lang="de-CH" dirty="0">
              <a:latin typeface="Arial" panose="020B0604020202020204" pitchFamily="34" charset="0"/>
              <a:cs typeface="Arial" panose="020B0604020202020204" pitchFamily="34" charset="0"/>
            </a:endParaRPr>
          </a:p>
          <a:p>
            <a:r>
              <a:rPr lang="de-CH" dirty="0">
                <a:latin typeface="Arial" panose="020B0604020202020204" pitchFamily="34" charset="0"/>
                <a:cs typeface="Arial" panose="020B0604020202020204" pitchFamily="34" charset="0"/>
              </a:rPr>
              <a:t>Weiter sind Liquiditätsreserven in Form von Darlehen von CHF 4 Mio. erforderlich. Diese Liquiditätsreserve steht der «Sanadura» zur Verfügung, um in der Anfangsphase die kurzfristigen Verbindlichkeiten zu decken, bis Erträge eingehen. Die Darlehen sind auf zwei Jahre befristet.</a:t>
            </a:r>
          </a:p>
          <a:p>
            <a:endParaRPr lang="de-CH" dirty="0">
              <a:latin typeface="Arial" panose="020B0604020202020204" pitchFamily="34" charset="0"/>
              <a:cs typeface="Arial" panose="020B0604020202020204" pitchFamily="34" charset="0"/>
            </a:endParaRPr>
          </a:p>
          <a:p>
            <a:r>
              <a:rPr lang="de-CH" dirty="0">
                <a:latin typeface="Arial" panose="020B0604020202020204" pitchFamily="34" charset="0"/>
                <a:cs typeface="Arial" panose="020B0604020202020204" pitchFamily="34" charset="0"/>
              </a:rPr>
              <a:t>Auf die Kosten gehen wir am Ende der Präsentation ein.</a:t>
            </a:r>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CH"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3677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a:p>
        </p:txBody>
      </p:sp>
      <p:sp>
        <p:nvSpPr>
          <p:cNvPr id="3" name="Notizenplatzhalter 2"/>
          <p:cNvSpPr>
            <a:spLocks noGrp="1"/>
          </p:cNvSpPr>
          <p:nvPr>
            <p:ph type="body" idx="1"/>
          </p:nvPr>
        </p:nvSpPr>
        <p:spPr/>
        <p:txBody>
          <a:bodyPr/>
          <a:lstStyle/>
          <a:p>
            <a:r>
              <a:rPr lang="de-CH" dirty="0"/>
              <a:t>Die Ausgangslage ist deckungsgleich wie bei den Alterszentren.</a:t>
            </a:r>
          </a:p>
          <a:p>
            <a:endParaRPr lang="de-CH" dirty="0"/>
          </a:p>
          <a:p>
            <a:r>
              <a:rPr lang="de-CH" dirty="0"/>
              <a:t>Leistungsvereinbarung ermöglicht, dass Mitarbeitende eine Anschlusslösung erhalten und Klientinnen und Klienten ohne Unterbruch weiterbetreut werden können.</a:t>
            </a:r>
          </a:p>
          <a:p>
            <a:endParaRPr lang="de-CH" dirty="0"/>
          </a:p>
          <a:p>
            <a:r>
              <a:rPr lang="de-CH" dirty="0"/>
              <a:t>Die Option auf Auslagerung der Betriebstätigkeit wird ebenfalls geprüft: «Sanadura» klärt ab, ob die Auslagerung betrieblich und wirtschaftlich sinnvoll ist.</a:t>
            </a:r>
          </a:p>
          <a:p>
            <a:endParaRPr lang="de-CH" dirty="0"/>
          </a:p>
          <a:p>
            <a:r>
              <a:rPr lang="de-CH" dirty="0"/>
              <a:t>Für die Spitex besteht bereits eine Leistungsvereinbarung mit den GVROE-Gemeinden bis Ende 2027. Sie sieht jährlich 100’000 Franken zur Deckung des Betriebsdefizits vor. </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CH"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1383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a:p>
        </p:txBody>
      </p:sp>
      <p:sp>
        <p:nvSpPr>
          <p:cNvPr id="3" name="Notizenplatzhalter 2"/>
          <p:cNvSpPr>
            <a:spLocks noGrp="1"/>
          </p:cNvSpPr>
          <p:nvPr>
            <p:ph type="body" idx="1"/>
          </p:nvPr>
        </p:nvSpPr>
        <p:spPr/>
        <p:txBody>
          <a:bodyPr/>
          <a:lstStyle/>
          <a:p>
            <a:r>
              <a:rPr lang="de-CH" dirty="0"/>
              <a:t>Der bisherige Beitrag reicht jedoch nicht aus. Gründe sind unter anderem Fachkräftemangel und hohe Kosten für temporäres Personal.</a:t>
            </a:r>
          </a:p>
          <a:p>
            <a:endParaRPr lang="de-CH" dirty="0"/>
          </a:p>
          <a:p>
            <a:r>
              <a:rPr lang="de-CH" dirty="0"/>
              <a:t>Mit der neuen Leistungsvereinbarung, über die abgestimmt wird, werden die Defizitgarantien (+ 0.35 Mio. Franken) zusätzlich erhöht.</a:t>
            </a:r>
          </a:p>
          <a:p>
            <a:endParaRPr lang="de-CH" dirty="0"/>
          </a:p>
          <a:p>
            <a:r>
              <a:rPr lang="de-CH" dirty="0"/>
              <a:t>Weiter sind Liquiditätsreserven in Form von Darlehen von CHF 1 Mio. erforderlich. Diese Liquiditätsreserve steht der «Sanadura» zur Verfügung, um in der Anfangsphase die kurzfristigen Verbindlichkeiten zu decken, bis Erträge eingehen. Die Darlehen sind rückzahlbar und auf zwei Jahre befristet.</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CH"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868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dirty="0"/>
          </a:p>
        </p:txBody>
      </p:sp>
      <p:sp>
        <p:nvSpPr>
          <p:cNvPr id="3" name="Notizenplatzhalter 2"/>
          <p:cNvSpPr>
            <a:spLocks noGrp="1"/>
          </p:cNvSpPr>
          <p:nvPr>
            <p:ph type="body" idx="1"/>
          </p:nvPr>
        </p:nvSpPr>
        <p:spPr/>
        <p:txBody>
          <a:bodyPr>
            <a:normAutofit fontScale="47500" lnSpcReduction="20000"/>
          </a:bodyPr>
          <a:lstStyle/>
          <a:p>
            <a:r>
              <a:rPr lang="de-CH" sz="1200" dirty="0">
                <a:latin typeface="+mn-lt"/>
              </a:rPr>
              <a:t>Wir stehen vor einer Entscheidung, die uns alle betrifft. Es geht um etwas sehr Konkretes: um Sicherheit im Notfall, um Vertrauen und um Verantwortung.</a:t>
            </a:r>
          </a:p>
          <a:p>
            <a:endParaRPr lang="de-CH" sz="1200" dirty="0">
              <a:latin typeface="+mn-lt"/>
            </a:endParaRPr>
          </a:p>
          <a:p>
            <a:r>
              <a:rPr lang="de-CH" sz="1200" dirty="0">
                <a:latin typeface="+mn-lt"/>
              </a:rPr>
              <a:t>Jeden Tag sind Tausende Menschen bei uns unterwegs: Einheimische, Mitarbeitende, Gäste aus aller Welt. Alle verlassen sich darauf, dass im Ernstfall professionell geholfen wird. Rasch, kompetent und möglichst nahe.</a:t>
            </a:r>
          </a:p>
          <a:p>
            <a:endParaRPr lang="de-CH" sz="1200" dirty="0">
              <a:latin typeface="+mn-lt"/>
            </a:endParaRPr>
          </a:p>
          <a:p>
            <a:r>
              <a:rPr lang="de-CH" sz="1200" dirty="0">
                <a:latin typeface="+mn-lt"/>
              </a:rPr>
              <a:t>Eine Akutversorgung ist kein Luxus. Sie gehört zur Grundverantwortung einer Region wie der unseren. Wer vom Tourismus lebt, wer Menschen zum Arbeiten hierher holt, wer Gäste willkommen heisst, muss auch dafür sorgen, dass Hilfe im Notfall verfügbar ist. Für die Bevölkerung genauso wie für unsere Gäste.</a:t>
            </a:r>
          </a:p>
          <a:p>
            <a:endParaRPr lang="de-CH" sz="1200" dirty="0">
              <a:latin typeface="+mn-lt"/>
            </a:endParaRPr>
          </a:p>
          <a:p>
            <a:r>
              <a:rPr lang="de-CH" sz="1200" dirty="0">
                <a:latin typeface="+mn-lt"/>
              </a:rPr>
              <a:t>Am 4. Februar 2026 und in St. Moritz am 8. März 2026 geht es um eine einzige, zentrale Frage:</a:t>
            </a:r>
          </a:p>
          <a:p>
            <a:br>
              <a:rPr lang="de-CH" sz="1200" dirty="0">
                <a:latin typeface="+mn-lt"/>
              </a:rPr>
            </a:br>
            <a:r>
              <a:rPr lang="de-CH" sz="1200" dirty="0">
                <a:latin typeface="+mn-lt"/>
              </a:rPr>
              <a:t>Wollen wir ab dem 1. April 2026 weiterhin ein Spital im Oberengadin haben, </a:t>
            </a:r>
            <a:r>
              <a:rPr lang="de-CH" sz="1200" b="1" dirty="0">
                <a:latin typeface="+mn-lt"/>
              </a:rPr>
              <a:t>ja oder nein?</a:t>
            </a:r>
          </a:p>
          <a:p>
            <a:endParaRPr lang="de-CH" sz="1200" dirty="0">
              <a:latin typeface="+mn-lt"/>
            </a:endParaRPr>
          </a:p>
          <a:p>
            <a:r>
              <a:rPr lang="de-CH" sz="1200" dirty="0">
                <a:latin typeface="+mn-lt"/>
              </a:rPr>
              <a:t>Es geht nicht um Detailfragen. Nicht um Varianten. Nicht um spätere Anpassungen. Sondern um das Grundsätzliche.</a:t>
            </a:r>
          </a:p>
          <a:p>
            <a:br>
              <a:rPr lang="de-CH" sz="1200" dirty="0">
                <a:latin typeface="+mn-lt"/>
              </a:rPr>
            </a:br>
            <a:r>
              <a:rPr lang="de-CH" sz="1200" dirty="0">
                <a:latin typeface="+mn-lt"/>
              </a:rPr>
              <a:t>Wird die Vorlage abgelehnt, kann der Sanierungsplan nicht umgesetzt werden. Die Folge ist klar und unumkehrbar: Das Spital in Samedan wird geschlossen und liquidiert. Auch die beiden Alterszentren und die Spitex können dann von der SGO nicht weiterbetrieben werden.</a:t>
            </a:r>
          </a:p>
          <a:p>
            <a:endParaRPr lang="de-CH" sz="1200" dirty="0">
              <a:latin typeface="+mn-lt"/>
            </a:endParaRPr>
          </a:p>
          <a:p>
            <a:r>
              <a:rPr lang="de-CH" sz="1200" dirty="0">
                <a:latin typeface="+mn-lt"/>
              </a:rPr>
              <a:t>Damit wäre die medizinische Akutversorgung in der Region nicht mehr sichergestellt. Und wie die Gemeinden die Langzeitpflege künftig gewährleisten und damit ihren gesetzlichen Auftrag erfüllen sollen, ist offen.</a:t>
            </a:r>
          </a:p>
          <a:p>
            <a:endParaRPr lang="de-CH" sz="1200" dirty="0">
              <a:latin typeface="+mn-lt"/>
            </a:endParaRPr>
          </a:p>
          <a:p>
            <a:r>
              <a:rPr lang="de-CH" sz="1200" dirty="0">
                <a:latin typeface="+mn-lt"/>
              </a:rPr>
              <a:t>Es gibt keine Alternative mehr. Es gibt nur Ja oder Nein.</a:t>
            </a:r>
          </a:p>
          <a:p>
            <a:endParaRPr lang="de-CH" sz="1200" dirty="0">
              <a:latin typeface="+mn-lt"/>
            </a:endParaRPr>
          </a:p>
          <a:p>
            <a:r>
              <a:rPr lang="de-CH" sz="1200" dirty="0">
                <a:latin typeface="+mn-lt"/>
              </a:rPr>
              <a:t>Ein Ja bedeutet: Nähe im Notfall. Verlässlichkeit. Sicherheit. Es bedeutet, dass wir als Region zusammenstehen und Verantwortung übernehmen, für heute und für die Zukunft.</a:t>
            </a:r>
          </a:p>
          <a:p>
            <a:endParaRPr lang="de-CH" sz="1200" dirty="0">
              <a:latin typeface="+mn-lt"/>
            </a:endParaRPr>
          </a:p>
          <a:p>
            <a:r>
              <a:rPr lang="de-CH" sz="1200" dirty="0">
                <a:latin typeface="+mn-lt"/>
              </a:rPr>
              <a:t>Niemand von uns will nach einem schweren Ereignis erklären müssen, man habe es kommen sehen, aber nichts getan. Heute können wir handeln.</a:t>
            </a:r>
          </a:p>
          <a:p>
            <a:endParaRPr lang="de-CH" sz="1200" dirty="0">
              <a:latin typeface="+mn-lt"/>
            </a:endParaRPr>
          </a:p>
          <a:p>
            <a:r>
              <a:rPr lang="de-CH" sz="1200" dirty="0">
                <a:latin typeface="+mn-lt"/>
              </a:rPr>
              <a:t>Vorausschauend. Verantwortungsbewusst. Gemeinsam.</a:t>
            </a:r>
          </a:p>
          <a:p>
            <a:endParaRPr lang="de-CH" sz="1200" dirty="0">
              <a:latin typeface="+mn-lt"/>
            </a:endParaRPr>
          </a:p>
          <a:p>
            <a:r>
              <a:rPr lang="de-CH" sz="1200" dirty="0">
                <a:latin typeface="+mn-lt"/>
              </a:rPr>
              <a:t>Für die Menschen, die hier leben. Für jene, die hier arbeiten. Und für alle, die uns ihr Vertrauen schenken.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CH"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8437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a:p>
        </p:txBody>
      </p:sp>
      <p:sp>
        <p:nvSpPr>
          <p:cNvPr id="3" name="Notizenplatzhalter 2"/>
          <p:cNvSpPr>
            <a:spLocks noGrp="1"/>
          </p:cNvSpPr>
          <p:nvPr>
            <p:ph type="body" idx="1"/>
          </p:nvPr>
        </p:nvSpPr>
        <p:spPr/>
        <p:txBody>
          <a:bodyPr/>
          <a:lstStyle/>
          <a:p>
            <a:r>
              <a:rPr lang="de-CH" dirty="0"/>
              <a:t>Der zeitliche Aspekt für die Alterszentren und die Spitex präsentiert sich wie folgt:</a:t>
            </a:r>
          </a:p>
          <a:p>
            <a:pPr marL="178274" indent="-178274">
              <a:buFontTx/>
              <a:buChar char="-"/>
            </a:pPr>
            <a:r>
              <a:rPr lang="de-CH" dirty="0"/>
              <a:t>«</a:t>
            </a:r>
            <a:r>
              <a:rPr lang="de-CH" dirty="0" err="1"/>
              <a:t>Sanadura</a:t>
            </a:r>
            <a:r>
              <a:rPr lang="de-CH" dirty="0"/>
              <a:t>» stellt die Langzeitpflege ab 1. April 2026 sicher.</a:t>
            </a:r>
          </a:p>
          <a:p>
            <a:pPr marL="178274" indent="-178274">
              <a:buFontTx/>
              <a:buChar char="-"/>
            </a:pPr>
            <a:r>
              <a:rPr lang="de-CH" dirty="0"/>
              <a:t>Bis Ende Jahr soll Klarheit herrschen, ob die Auslagerung betrieblich und wirtschaftlich sinnvoll ist und ein Drittanbieter bereit ist, die Langzeitpflege ab 1. Januar 2027 langfristig zu übernehmen.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CH"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1083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a:p>
        </p:txBody>
      </p:sp>
      <p:sp>
        <p:nvSpPr>
          <p:cNvPr id="3" name="Notizenplatzhalter 2"/>
          <p:cNvSpPr>
            <a:spLocks noGrp="1"/>
          </p:cNvSpPr>
          <p:nvPr>
            <p:ph type="body" idx="1"/>
          </p:nvPr>
        </p:nvSpPr>
        <p:spPr/>
        <p:txBody>
          <a:bodyPr/>
          <a:lstStyle/>
          <a:p>
            <a:r>
              <a:rPr lang="de-CH" dirty="0"/>
              <a:t>Kommt diese beiden Leistungsvereinbarungen und/oder das Gesetz über die öffentlich-rechtliche Anstalt «Sanadura» nicht zustande, werden keine finanziellen Mittel für die Beschaffung der notwendigen Leistungen oder den Betrieb der Alterszentren und Spitex vorhanden sein. </a:t>
            </a:r>
          </a:p>
          <a:p>
            <a:endParaRPr lang="de-CH" dirty="0"/>
          </a:p>
          <a:p>
            <a:r>
              <a:rPr lang="de-CH" dirty="0"/>
              <a:t>Wie die Gemeinden die Langzeitpflege organisieren würden, ist offen.</a:t>
            </a:r>
          </a:p>
          <a:p>
            <a:endParaRPr lang="de-CH" dirty="0"/>
          </a:p>
          <a:p>
            <a:r>
              <a:rPr lang="de-CH" dirty="0"/>
              <a:t>So viel zu den Vorlagen. Ich gebe das Wort zurück an Selina Nicolay.</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CH"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65143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F062D-9AF4-D715-9380-4F6AEEA706B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18A9D01-1D7D-F384-28DB-4BAB2D419E96}"/>
              </a:ext>
            </a:extLst>
          </p:cNvPr>
          <p:cNvSpPr>
            <a:spLocks noGrp="1" noRot="1" noChangeAspect="1"/>
          </p:cNvSpPr>
          <p:nvPr>
            <p:ph type="sldImg"/>
          </p:nvPr>
        </p:nvSpPr>
        <p:spPr/>
        <p:txBody>
          <a:bodyPr/>
          <a:lstStyle/>
          <a:p>
            <a:endParaRPr lang="de-CH"/>
          </a:p>
        </p:txBody>
      </p:sp>
      <p:sp>
        <p:nvSpPr>
          <p:cNvPr id="3" name="Notizenplatzhalter 2">
            <a:extLst>
              <a:ext uri="{FF2B5EF4-FFF2-40B4-BE49-F238E27FC236}">
                <a16:creationId xmlns:a16="http://schemas.microsoft.com/office/drawing/2014/main" id="{90D7193A-E78A-04C4-C303-C0343D6AB803}"/>
              </a:ext>
            </a:extLst>
          </p:cNvPr>
          <p:cNvSpPr>
            <a:spLocks noGrp="1"/>
          </p:cNvSpPr>
          <p:nvPr>
            <p:ph type="body" idx="1"/>
          </p:nvPr>
        </p:nvSpPr>
        <p:spPr/>
        <p:txBody>
          <a:bodyPr>
            <a:normAutofit fontScale="40000" lnSpcReduction="20000"/>
          </a:bodyPr>
          <a:lstStyle/>
          <a:p>
            <a:r>
              <a:rPr lang="de-CH" dirty="0"/>
              <a:t>Die Neuaufstellung der Gesundheitsversorgung im Oberengadin hinterlässt Spuren. Wenn die Vorlage angenommen wird, gibt es eine Perspektive für einen wesentlichen Teil der Versorgung und damit auch für Arbeitsstellen:</a:t>
            </a:r>
          </a:p>
          <a:p>
            <a:endParaRPr lang="de-CH" dirty="0"/>
          </a:p>
          <a:p>
            <a:r>
              <a:rPr lang="de-CH" dirty="0"/>
              <a:t>Mit der Spital Oberengadin AG können in der Akutversorgung rund 180 Vollzeitstellen erhalten bleiben.</a:t>
            </a:r>
          </a:p>
          <a:p>
            <a:endParaRPr lang="de-CH" dirty="0"/>
          </a:p>
          <a:p>
            <a:r>
              <a:rPr lang="de-CH" dirty="0"/>
              <a:t>Das ist ein wichtiger Eckwert. </a:t>
            </a:r>
          </a:p>
          <a:p>
            <a:endParaRPr lang="de-CH" dirty="0"/>
          </a:p>
          <a:p>
            <a:r>
              <a:rPr lang="de-CH" dirty="0"/>
              <a:t>Unabhängig davon, wie sich die neue Struktur aufstellt: </a:t>
            </a:r>
            <a:r>
              <a:rPr lang="de-CH" b="1" dirty="0"/>
              <a:t>Die SGO </a:t>
            </a:r>
            <a:r>
              <a:rPr lang="de-CH" dirty="0"/>
              <a:t>wird nicht von heute auf morgen verschwinden. Bis zur vollständigen Liquidation fallen weiterhin Aufgaben an, zum Beispiel:</a:t>
            </a:r>
          </a:p>
          <a:p>
            <a:pPr marL="171450" indent="-171450">
              <a:buFont typeface="Arial" panose="020B0604020202020204" pitchFamily="34" charset="0"/>
              <a:buChar char="•"/>
            </a:pPr>
            <a:r>
              <a:rPr lang="de-CH" dirty="0"/>
              <a:t>Küche für die Alterszentren</a:t>
            </a:r>
          </a:p>
          <a:p>
            <a:pPr marL="171450" indent="-171450">
              <a:buFont typeface="Arial" panose="020B0604020202020204" pitchFamily="34" charset="0"/>
              <a:buChar char="•"/>
            </a:pPr>
            <a:r>
              <a:rPr lang="de-CH" dirty="0"/>
              <a:t>Inkasso der erbrachten Leistungen</a:t>
            </a:r>
          </a:p>
          <a:p>
            <a:pPr marL="171450" indent="-171450">
              <a:buFont typeface="Arial" panose="020B0604020202020204" pitchFamily="34" charset="0"/>
              <a:buChar char="•"/>
            </a:pPr>
            <a:r>
              <a:rPr lang="de-CH" dirty="0"/>
              <a:t>HR-Belange und administrative Abwicklungen</a:t>
            </a:r>
          </a:p>
          <a:p>
            <a:pPr marL="171450" indent="-171450">
              <a:buFont typeface="Arial" panose="020B0604020202020204" pitchFamily="34" charset="0"/>
              <a:buChar char="•"/>
            </a:pPr>
            <a:r>
              <a:rPr lang="de-CH" dirty="0"/>
              <a:t>Betrieb der Immobilien als Vermieterin</a:t>
            </a:r>
          </a:p>
          <a:p>
            <a:pPr marL="171450" indent="-171450">
              <a:buFont typeface="Arial" panose="020B0604020202020204" pitchFamily="34" charset="0"/>
              <a:buChar char="•"/>
            </a:pPr>
            <a:r>
              <a:rPr lang="de-CH" dirty="0"/>
              <a:t>Verkauf von betrieblichen Einrichtungen und Immobilien</a:t>
            </a:r>
          </a:p>
          <a:p>
            <a:r>
              <a:rPr lang="de-CH" dirty="0"/>
              <a:t>Das heisst: Es wird auch in dieser Übergangszeit weiterhin Arbeit geben, aber sie wird sich verändern und sie ist zeitlich begrenzt.</a:t>
            </a:r>
          </a:p>
          <a:p>
            <a:endParaRPr lang="de-CH" dirty="0"/>
          </a:p>
          <a:p>
            <a:r>
              <a:rPr lang="de-CH" dirty="0"/>
              <a:t>Es ist mir wichtig, auch die Bereiche zu benennen, in denen Stabilität vorgesehen ist:</a:t>
            </a:r>
          </a:p>
          <a:p>
            <a:pPr marL="171450" indent="-171450">
              <a:buFont typeface="Arial" panose="020B0604020202020204" pitchFamily="34" charset="0"/>
              <a:buChar char="•"/>
            </a:pPr>
            <a:r>
              <a:rPr lang="de-CH" b="0" dirty="0"/>
              <a:t>Für alle </a:t>
            </a:r>
            <a:r>
              <a:rPr lang="de-CH" b="1" dirty="0"/>
              <a:t>Lehrlinge </a:t>
            </a:r>
            <a:r>
              <a:rPr lang="de-CH" b="0" dirty="0"/>
              <a:t>wurden Anschlusslösungen gefunden.</a:t>
            </a:r>
          </a:p>
          <a:p>
            <a:pPr marL="171450" indent="-171450">
              <a:buFont typeface="Arial" panose="020B0604020202020204" pitchFamily="34" charset="0"/>
              <a:buChar char="•"/>
            </a:pPr>
            <a:r>
              <a:rPr lang="de-CH" b="1" dirty="0"/>
              <a:t>Langzeitpflege:</a:t>
            </a:r>
            <a:r>
              <a:rPr lang="de-CH" dirty="0"/>
              <a:t> Die Arbeitsstellen bleiben erhalten. In den Alterszentren können </a:t>
            </a:r>
            <a:r>
              <a:rPr lang="de-CH" b="0" dirty="0"/>
              <a:t>rund 40 zusätzliche Stellen </a:t>
            </a:r>
            <a:r>
              <a:rPr lang="de-CH" dirty="0"/>
              <a:t>angeboten werden.</a:t>
            </a:r>
          </a:p>
          <a:p>
            <a:pPr marL="171450" indent="-171450">
              <a:buFont typeface="Arial" panose="020B0604020202020204" pitchFamily="34" charset="0"/>
              <a:buChar char="•"/>
            </a:pPr>
            <a:r>
              <a:rPr lang="de-CH" b="1" dirty="0"/>
              <a:t>Die REO w</a:t>
            </a:r>
            <a:r>
              <a:rPr lang="de-CH" b="0" dirty="0"/>
              <a:t>ird unverändert von </a:t>
            </a:r>
            <a:r>
              <a:rPr lang="de-CH" dirty="0"/>
              <a:t>der Klinik Gut AG übernommen und weitergeführt.</a:t>
            </a:r>
          </a:p>
          <a:p>
            <a:pPr marL="171450" indent="-171450">
              <a:buFont typeface="Arial" panose="020B0604020202020204" pitchFamily="34" charset="0"/>
              <a:buChar char="•"/>
            </a:pPr>
            <a:r>
              <a:rPr lang="de-CH" b="1" dirty="0"/>
              <a:t>Die Beratungsstelle Alter + Gesundheit:</a:t>
            </a:r>
            <a:r>
              <a:rPr lang="de-CH" dirty="0"/>
              <a:t> wird ab April 2026 von </a:t>
            </a:r>
            <a:r>
              <a:rPr lang="de-CH" b="0" dirty="0"/>
              <a:t>Pro </a:t>
            </a:r>
            <a:r>
              <a:rPr lang="de-CH" b="0" dirty="0" err="1"/>
              <a:t>Senectute</a:t>
            </a:r>
            <a:r>
              <a:rPr lang="de-CH" b="0" dirty="0"/>
              <a:t> Graubünden </a:t>
            </a:r>
            <a:r>
              <a:rPr lang="de-CH" dirty="0"/>
              <a:t>geführt. </a:t>
            </a:r>
          </a:p>
          <a:p>
            <a:endParaRPr lang="de-CH" dirty="0"/>
          </a:p>
          <a:p>
            <a:r>
              <a:rPr lang="de-CH" dirty="0"/>
              <a:t>Die Neuaufstellung der Gesundheitsversorgung fordert leider ein Abbau von rund 50 Arbeitsstellen (Menschen). </a:t>
            </a:r>
          </a:p>
          <a:p>
            <a:r>
              <a:rPr lang="de-CH" dirty="0"/>
              <a:t>Das bedaure ich sehr. Denn hinter jeder Stelle steht ein Mensch, eine Familie, ein Lebensplan – und jedes einzelne Schicksal ist eines zu viel.</a:t>
            </a:r>
          </a:p>
          <a:p>
            <a:endParaRPr lang="de-CH" dirty="0"/>
          </a:p>
          <a:p>
            <a:r>
              <a:rPr lang="de-CH" dirty="0"/>
              <a:t>Bevor die definitiven Kündigungen ausgesprochen werden können sich Mitarbeitenden im Rahmen eines Konsultationsverfahrens bis Anfang Februar 2026 zu den vorgesehenen Massnahmen äussern und allenfalls Vorschläge unterbreiten, wie die rund 50 Kündigungen vermieden oder deren Zahl beschränkt sowie ihre Folgen gemildert werden können.</a:t>
            </a:r>
          </a:p>
          <a:p>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Zudem werden zahlreiche befristete Arbeitsverträge und externe Auftragsverhältnisse nicht mehr erneuert.</a:t>
            </a:r>
          </a:p>
          <a:p>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Unser Ziel ist, so viel Versorgung wie möglich in der Region zu sichern, dabei so viele tragfähige Arbeitsplätze wie möglich zu erhalten und unsere Mitarbeiterinnen und Mitarbeiter möglichst gut zu begleiten.</a:t>
            </a:r>
          </a:p>
          <a:p>
            <a:endParaRPr lang="de-CH" dirty="0"/>
          </a:p>
          <a:p>
            <a:r>
              <a:rPr lang="de-CH" dirty="0"/>
              <a:t>Unsere Mitarbeiterinnen und Mitarbeiter leisten im Moment Unglaubliches für die Bevölkerung im Oberengadin und für unsere Gäste. Und das in einer Zeit, die belastet, verunsichert und oft auch an die Substanz geht. Trotzdem sind Sie da, professionell, menschlich, verlässlich. Sie halten den Betrieb am Laufen, tragen Verantwortung, springen ein, lösen Probleme und bleiben für andere ruhig, obwohl es innerlich vielleicht ganz anders aussieht.</a:t>
            </a:r>
          </a:p>
          <a:p>
            <a:endParaRPr lang="de-CH" dirty="0"/>
          </a:p>
          <a:p>
            <a:r>
              <a:rPr lang="de-CH" dirty="0"/>
              <a:t>Das verdient nicht nur Respekt, das verdient Anerkennung. Ihre Arbeit ist nicht selbstverständlich. Und ich weiss: Ohne ihren Einsatz wäre die Gesundheitsversorgung nicht möglich.</a:t>
            </a:r>
          </a:p>
          <a:p>
            <a:endParaRPr lang="de-CH" dirty="0"/>
          </a:p>
          <a:p>
            <a:r>
              <a:rPr lang="de-CH" dirty="0"/>
              <a:t>Ich danke allen Mitarbeitenden für Ihre Stärke, Ihre Loyalität und Ihren täglichen Einsatz.</a:t>
            </a:r>
          </a:p>
        </p:txBody>
      </p:sp>
      <p:sp>
        <p:nvSpPr>
          <p:cNvPr id="4" name="Foliennummernplatzhalter 3">
            <a:extLst>
              <a:ext uri="{FF2B5EF4-FFF2-40B4-BE49-F238E27FC236}">
                <a16:creationId xmlns:a16="http://schemas.microsoft.com/office/drawing/2014/main" id="{AC81DC0E-40B8-04D7-E176-04C159210D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CH"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5319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a:p>
        </p:txBody>
      </p:sp>
      <p:sp>
        <p:nvSpPr>
          <p:cNvPr id="3" name="Notizenplatzhalter 2"/>
          <p:cNvSpPr>
            <a:spLocks noGrp="1"/>
          </p:cNvSpPr>
          <p:nvPr>
            <p:ph type="body" idx="1"/>
          </p:nvPr>
        </p:nvSpPr>
        <p:spPr/>
        <p:txBody>
          <a:bodyPr>
            <a:normAutofit fontScale="77500" lnSpcReduction="20000"/>
          </a:bodyPr>
          <a:lstStyle/>
          <a:p>
            <a:r>
              <a:rPr lang="de-CH" dirty="0"/>
              <a:t>Ich komme nun zum Finanzbedarf.</a:t>
            </a:r>
          </a:p>
          <a:p>
            <a:endParaRPr lang="de-CH" dirty="0"/>
          </a:p>
          <a:p>
            <a:r>
              <a:rPr lang="de-CH" dirty="0"/>
              <a:t>Wichtig zu verstehen: </a:t>
            </a:r>
            <a:r>
              <a:rPr lang="de-CH" sz="1200" kern="1200" dirty="0">
                <a:solidFill>
                  <a:schemeClr val="tx1"/>
                </a:solidFill>
                <a:effectLst/>
                <a:latin typeface="+mn-lt"/>
                <a:ea typeface="+mn-ea"/>
                <a:cs typeface="+mn-cs"/>
              </a:rPr>
              <a:t>Der Finanzbedarf unterscheidet sich von vorhergehenden Vorlagen grundlegend, weil für die Neuaufstellung der Gesundheitsversorgung im Oberengadin eine neue Trägerschaft gegründet werden muss. Er setzt sich wie folgt zusammen:</a:t>
            </a:r>
          </a:p>
          <a:p>
            <a:r>
              <a:rPr lang="de-CH"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de-CH" sz="1200" b="1" kern="1200" dirty="0">
                <a:solidFill>
                  <a:schemeClr val="tx1"/>
                </a:solidFill>
                <a:effectLst/>
                <a:latin typeface="+mn-lt"/>
                <a:ea typeface="+mn-ea"/>
                <a:cs typeface="+mn-cs"/>
              </a:rPr>
              <a:t>Dotationskapital:</a:t>
            </a:r>
            <a:r>
              <a:rPr lang="de-CH" sz="1200" kern="1200" dirty="0">
                <a:solidFill>
                  <a:schemeClr val="tx1"/>
                </a:solidFill>
                <a:effectLst/>
                <a:latin typeface="+mn-lt"/>
                <a:ea typeface="+mn-ea"/>
                <a:cs typeface="+mn-cs"/>
              </a:rPr>
              <a:t> Die neue Trägerschaft «Sanadura» wird mit Startkapital von 2.5 Mio. Franken ausgestattet. (</a:t>
            </a:r>
            <a:r>
              <a:rPr lang="de-CH" sz="1200" b="1" kern="1200" dirty="0" err="1">
                <a:solidFill>
                  <a:schemeClr val="tx1"/>
                </a:solidFill>
                <a:effectLst/>
                <a:latin typeface="+mn-lt"/>
                <a:ea typeface="+mn-ea"/>
                <a:cs typeface="+mn-cs"/>
              </a:rPr>
              <a:t>Aktiventausch</a:t>
            </a:r>
            <a:r>
              <a:rPr lang="de-CH" sz="1200" b="1" kern="1200" dirty="0">
                <a:solidFill>
                  <a:schemeClr val="tx1"/>
                </a:solidFill>
                <a:effectLst/>
                <a:latin typeface="+mn-lt"/>
                <a:ea typeface="+mn-ea"/>
                <a:cs typeface="+mn-cs"/>
              </a:rPr>
              <a:t>, Anlagevermögen, Substanz bleibt erhalten</a:t>
            </a:r>
            <a:r>
              <a:rPr lang="de-CH" sz="1200" kern="1200" dirty="0">
                <a:solidFill>
                  <a:schemeClr val="tx1"/>
                </a:solidFill>
                <a:effectLst/>
                <a:latin typeface="+mn-lt"/>
                <a:ea typeface="+mn-ea"/>
                <a:cs typeface="+mn-cs"/>
              </a:rPr>
              <a:t>)</a:t>
            </a:r>
          </a:p>
          <a:p>
            <a:pPr marL="171450" lvl="0" indent="-171450">
              <a:buFont typeface="Arial" panose="020B0604020202020204" pitchFamily="34" charset="0"/>
              <a:buChar char="•"/>
            </a:pPr>
            <a:endParaRPr lang="de-CH"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CH" sz="1200" b="1" kern="1200" dirty="0">
                <a:solidFill>
                  <a:schemeClr val="tx1"/>
                </a:solidFill>
                <a:effectLst/>
                <a:latin typeface="+mn-lt"/>
                <a:ea typeface="+mn-ea"/>
                <a:cs typeface="+mn-cs"/>
              </a:rPr>
              <a:t>Betriebsbeiträge: </a:t>
            </a:r>
            <a:r>
              <a:rPr lang="de-CH" sz="1200" kern="1200" dirty="0">
                <a:solidFill>
                  <a:schemeClr val="tx1"/>
                </a:solidFill>
                <a:effectLst/>
                <a:latin typeface="+mn-lt"/>
                <a:ea typeface="+mn-ea"/>
                <a:cs typeface="+mn-cs"/>
              </a:rPr>
              <a:t>Laufende Betriebsaufwände der «Sanadura» (Miete, IT, Entschädigungen etc.) sowie Kosten für die Leistungsvereinbarung Spital, sowie die Erhöhung der Defizitgarantien zu den bestehenden Leistungsvereinbarungen für Alterszentren und Spitex. Total 8.55 Mio. Franken. (</a:t>
            </a:r>
            <a:r>
              <a:rPr lang="de-CH" sz="1200" b="1" kern="1200" dirty="0">
                <a:solidFill>
                  <a:schemeClr val="tx1"/>
                </a:solidFill>
                <a:effectLst/>
                <a:latin typeface="+mn-lt"/>
                <a:ea typeface="+mn-ea"/>
                <a:cs typeface="+mn-cs"/>
              </a:rPr>
              <a:t>Cash-out, </a:t>
            </a:r>
            <a:r>
              <a:rPr lang="de-CH" b="1" dirty="0"/>
              <a:t>Leistungsvereinbarungen</a:t>
            </a:r>
            <a:r>
              <a:rPr lang="de-CH" sz="1200" kern="1200" dirty="0">
                <a:solidFill>
                  <a:schemeClr val="tx1"/>
                </a:solidFill>
                <a:effectLst/>
                <a:latin typeface="+mn-lt"/>
                <a:ea typeface="+mn-ea"/>
                <a:cs typeface="+mn-cs"/>
              </a:rPr>
              <a:t>)</a:t>
            </a:r>
          </a:p>
          <a:p>
            <a:pPr marL="171450" lvl="0" indent="-171450">
              <a:buFont typeface="Arial" panose="020B0604020202020204" pitchFamily="34" charset="0"/>
              <a:buChar char="•"/>
            </a:pPr>
            <a:endParaRPr lang="de-CH" sz="1200" kern="1200" dirty="0">
              <a:solidFill>
                <a:schemeClr val="tx1"/>
              </a:solidFill>
              <a:effectLst/>
              <a:latin typeface="+mn-lt"/>
              <a:ea typeface="+mn-ea"/>
              <a:cs typeface="+mn-cs"/>
            </a:endParaRPr>
          </a:p>
          <a:p>
            <a:pPr marL="171450" indent="-171450">
              <a:buFont typeface="Arial" panose="020B0604020202020204" pitchFamily="34" charset="0"/>
              <a:buChar char="•"/>
            </a:pPr>
            <a:r>
              <a:rPr lang="de-CH" sz="1200" b="1" kern="1200" dirty="0">
                <a:solidFill>
                  <a:schemeClr val="tx1"/>
                </a:solidFill>
                <a:effectLst/>
                <a:latin typeface="+mn-lt"/>
                <a:ea typeface="+mn-ea"/>
                <a:cs typeface="+mn-cs"/>
              </a:rPr>
              <a:t>Darlehensbeiträge: </a:t>
            </a:r>
            <a:r>
              <a:rPr lang="de-CH" sz="1200" kern="1200" dirty="0">
                <a:solidFill>
                  <a:schemeClr val="tx1"/>
                </a:solidFill>
                <a:effectLst/>
                <a:latin typeface="+mn-lt"/>
                <a:ea typeface="+mn-ea"/>
                <a:cs typeface="+mn-cs"/>
              </a:rPr>
              <a:t>Darlehensbeiträge ermöglichen die benötigte Liquidität, um in der Anfangsphase die kurzfristigen Verbindlichkeiten zu decken, bis Erträge eingehen. Die Darlehen betragen 8.5 Mio. Franken und sind auf zwei Jahre befristet. (</a:t>
            </a:r>
            <a:r>
              <a:rPr lang="de-CH" sz="1200" b="1" kern="1200" dirty="0">
                <a:solidFill>
                  <a:schemeClr val="tx1"/>
                </a:solidFill>
                <a:effectLst/>
                <a:latin typeface="+mn-lt"/>
                <a:ea typeface="+mn-ea"/>
                <a:cs typeface="+mn-cs"/>
              </a:rPr>
              <a:t>Bleiben erhalten, kommen zurück</a:t>
            </a:r>
            <a:r>
              <a:rPr lang="de-CH" sz="1200" kern="1200" dirty="0">
                <a:solidFill>
                  <a:schemeClr val="tx1"/>
                </a:solidFill>
                <a:effectLst/>
                <a:latin typeface="+mn-lt"/>
                <a:ea typeface="+mn-ea"/>
                <a:cs typeface="+mn-cs"/>
              </a:rPr>
              <a:t>)</a:t>
            </a:r>
          </a:p>
          <a:p>
            <a:endParaRPr lang="de-CH" dirty="0"/>
          </a:p>
          <a:p>
            <a:pPr defTabSz="950793"/>
            <a:r>
              <a:rPr lang="de-CH" dirty="0"/>
              <a:t>Der Finanzbedarf liegt somit bei 19.55 Mio. Franken.</a:t>
            </a:r>
          </a:p>
          <a:p>
            <a:pPr defTabSz="950793"/>
            <a:endParaRPr lang="de-CH" dirty="0"/>
          </a:p>
          <a:p>
            <a:pPr defTabSz="950793"/>
            <a:r>
              <a:rPr lang="de-CH" dirty="0"/>
              <a:t>Was wir nun mit Sicherheit sagen können: Je länger der Transformationsprozess dauert, desto teurer wird er. Mit jeder Woche steigen Zeitdruck und Komplexität. Das macht Anschlusslösungen zur Sicherung der medizinischen Grundversorgung in der Region schwieriger, riskanter und am Ende teurer. Diese Erkenntnis solltet ihr heute mit nach Hause nehmen!</a:t>
            </a:r>
          </a:p>
          <a:p>
            <a:pPr defTabSz="950793"/>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CH"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09307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12BBB-E52E-EB89-A1B8-74F11FC1EAA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8B53771-E47A-144D-3948-D9499A81E3A2}"/>
              </a:ext>
            </a:extLst>
          </p:cNvPr>
          <p:cNvSpPr>
            <a:spLocks noGrp="1" noRot="1" noChangeAspect="1"/>
          </p:cNvSpPr>
          <p:nvPr>
            <p:ph type="sldImg"/>
          </p:nvPr>
        </p:nvSpPr>
        <p:spPr/>
        <p:txBody>
          <a:bodyPr/>
          <a:lstStyle/>
          <a:p>
            <a:endParaRPr lang="de-CH"/>
          </a:p>
        </p:txBody>
      </p:sp>
      <p:sp>
        <p:nvSpPr>
          <p:cNvPr id="3" name="Notizenplatzhalter 2">
            <a:extLst>
              <a:ext uri="{FF2B5EF4-FFF2-40B4-BE49-F238E27FC236}">
                <a16:creationId xmlns:a16="http://schemas.microsoft.com/office/drawing/2014/main" id="{4DFD9891-BE01-8D01-E1C5-36FB0063373B}"/>
              </a:ext>
            </a:extLst>
          </p:cNvPr>
          <p:cNvSpPr>
            <a:spLocks noGrp="1"/>
          </p:cNvSpPr>
          <p:nvPr>
            <p:ph type="body" idx="1"/>
          </p:nvPr>
        </p:nvSpPr>
        <p:spPr/>
        <p:txBody>
          <a:bodyPr/>
          <a:lstStyle/>
          <a:p>
            <a:r>
              <a:rPr lang="de-CH" dirty="0"/>
              <a:t>Aufgeteilt auf den </a:t>
            </a:r>
            <a:r>
              <a:rPr lang="de-CH" dirty="0" err="1"/>
              <a:t>Regionenschlüssel</a:t>
            </a:r>
            <a:r>
              <a:rPr lang="de-CH" dirty="0"/>
              <a:t> präsentiert sich der Finanzbedarf wie folgt.</a:t>
            </a:r>
          </a:p>
        </p:txBody>
      </p:sp>
      <p:sp>
        <p:nvSpPr>
          <p:cNvPr id="4" name="Foliennummernplatzhalter 3">
            <a:extLst>
              <a:ext uri="{FF2B5EF4-FFF2-40B4-BE49-F238E27FC236}">
                <a16:creationId xmlns:a16="http://schemas.microsoft.com/office/drawing/2014/main" id="{4FCBA247-C8E2-BD06-1D23-6F64B7AC47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CH"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83680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B5391-928D-F8C7-C7A6-5CAAB0CD1E6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4D25B5D-1263-DA72-8E86-95FF6E7DDF02}"/>
              </a:ext>
            </a:extLst>
          </p:cNvPr>
          <p:cNvSpPr>
            <a:spLocks noGrp="1" noRot="1" noChangeAspect="1"/>
          </p:cNvSpPr>
          <p:nvPr>
            <p:ph type="sldImg"/>
          </p:nvPr>
        </p:nvSpPr>
        <p:spPr/>
        <p:txBody>
          <a:bodyPr/>
          <a:lstStyle/>
          <a:p>
            <a:endParaRPr lang="de-CH"/>
          </a:p>
        </p:txBody>
      </p:sp>
      <p:sp>
        <p:nvSpPr>
          <p:cNvPr id="3" name="Notizenplatzhalter 2">
            <a:extLst>
              <a:ext uri="{FF2B5EF4-FFF2-40B4-BE49-F238E27FC236}">
                <a16:creationId xmlns:a16="http://schemas.microsoft.com/office/drawing/2014/main" id="{CBBC7930-A109-417F-E111-EDF18ECC5018}"/>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5C3024E2-BF5A-75E2-3FEF-01865DF65F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CH"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5550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dirty="0"/>
          </a:p>
        </p:txBody>
      </p:sp>
      <p:sp>
        <p:nvSpPr>
          <p:cNvPr id="3" name="Notizenplatzhalter 2"/>
          <p:cNvSpPr>
            <a:spLocks noGrp="1"/>
          </p:cNvSpPr>
          <p:nvPr>
            <p:ph type="body" idx="1"/>
          </p:nvPr>
        </p:nvSpPr>
        <p:spPr/>
        <p:txBody>
          <a:bodyPr/>
          <a:lstStyle/>
          <a:p>
            <a:r>
              <a:rPr lang="de-CH" b="0" dirty="0"/>
              <a:t>Sie kennen die Ausgangslage. Nach zwei gescheiterten Vorlagen wird die SGO Ende März zahlungsunfähig. Sie wird nach dem Nachlassverfahren liquidiert werden.</a:t>
            </a:r>
          </a:p>
          <a:p>
            <a:endParaRPr lang="de-CH" b="0" dirty="0"/>
          </a:p>
          <a:p>
            <a:r>
              <a:rPr lang="de-CH" b="0" dirty="0"/>
              <a:t>Damit die Akut- und Langzeitpflege auch über den 1. April 2026 hinaus gewährleistet bleibt, ist eine Neugestaltung der Oberengadiner Gesundheitsversorgung notwendig. </a:t>
            </a:r>
          </a:p>
          <a:p>
            <a:endParaRPr lang="de-CH" b="0" dirty="0"/>
          </a:p>
          <a:p>
            <a:r>
              <a:rPr lang="de-CH" b="0" dirty="0"/>
              <a:t>Hierfür sind eine neue Trägerschaft – die «Sanadura» – sowie drei Leistungsvereinbarungen notwendig. </a:t>
            </a:r>
          </a:p>
          <a:p>
            <a:endParaRPr lang="de-CH" b="0" dirty="0"/>
          </a:p>
          <a:p>
            <a:r>
              <a:rPr lang="de-CH" b="0" dirty="0"/>
              <a:t>Die Leistungsvereinbarungen gewährleisten, dass die neue Trägerschaft «Sanadura» die für die Akut- und Langzeitpflege notwendigen Leistungen sicherstellen kann.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CH"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0732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dirty="0"/>
          </a:p>
        </p:txBody>
      </p:sp>
      <p:sp>
        <p:nvSpPr>
          <p:cNvPr id="3" name="Notizenplatzhalter 2"/>
          <p:cNvSpPr>
            <a:spLocks noGrp="1"/>
          </p:cNvSpPr>
          <p:nvPr>
            <p:ph type="body" idx="1"/>
          </p:nvPr>
        </p:nvSpPr>
        <p:spPr/>
        <p:txBody>
          <a:bodyPr/>
          <a:lstStyle/>
          <a:p>
            <a:pPr marL="0" indent="0" algn="l" defTabSz="914400" rtl="0" eaLnBrk="1" latinLnBrk="0" hangingPunct="1">
              <a:buNone/>
            </a:pPr>
            <a:r>
              <a:rPr lang="de-CH" sz="1200" kern="1200" dirty="0">
                <a:solidFill>
                  <a:schemeClr val="tx1"/>
                </a:solidFill>
                <a:latin typeface="+mn-lt"/>
                <a:ea typeface="+mn-ea"/>
                <a:cs typeface="+mn-cs"/>
              </a:rPr>
              <a:t>Wichtig zu verstehen ist: </a:t>
            </a:r>
          </a:p>
          <a:p>
            <a:pPr marL="0" indent="0" algn="l" defTabSz="914400" rtl="0" eaLnBrk="1" latinLnBrk="0" hangingPunct="1">
              <a:buNone/>
            </a:pPr>
            <a:endParaRPr lang="de-CH" sz="1200" kern="1200" dirty="0">
              <a:solidFill>
                <a:schemeClr val="tx1"/>
              </a:solidFill>
              <a:latin typeface="+mn-lt"/>
              <a:ea typeface="+mn-ea"/>
              <a:cs typeface="+mn-cs"/>
            </a:endParaRPr>
          </a:p>
          <a:p>
            <a:pPr marL="0" indent="0" algn="l" defTabSz="914400" rtl="0" eaLnBrk="1" latinLnBrk="0" hangingPunct="1">
              <a:buNone/>
            </a:pPr>
            <a:r>
              <a:rPr lang="de-CH" sz="1200" kern="1200" dirty="0">
                <a:solidFill>
                  <a:schemeClr val="tx1"/>
                </a:solidFill>
                <a:latin typeface="+mn-lt"/>
                <a:ea typeface="+mn-ea"/>
                <a:cs typeface="+mn-cs"/>
              </a:rPr>
              <a:t>Wird die Vorlage am 4. Februar bzw. am 8. März 2026 abgelehnt, kann der Sanierungsplan nicht umgesetzt werden. </a:t>
            </a:r>
          </a:p>
          <a:p>
            <a:pPr marL="0" indent="0" algn="l" defTabSz="914400" rtl="0" eaLnBrk="1" latinLnBrk="0" hangingPunct="1">
              <a:buNone/>
            </a:pPr>
            <a:endParaRPr lang="de-CH" sz="1200" kern="1200" dirty="0">
              <a:solidFill>
                <a:schemeClr val="tx1"/>
              </a:solidFill>
              <a:latin typeface="+mn-lt"/>
              <a:ea typeface="+mn-ea"/>
              <a:cs typeface="+mn-cs"/>
            </a:endParaRPr>
          </a:p>
          <a:p>
            <a:pPr marL="0" indent="0" algn="l" defTabSz="914400" rtl="0" eaLnBrk="1" latinLnBrk="0" hangingPunct="1">
              <a:buNone/>
            </a:pPr>
            <a:r>
              <a:rPr lang="de-CH" sz="1200" kern="1200" dirty="0">
                <a:solidFill>
                  <a:schemeClr val="tx1"/>
                </a:solidFill>
                <a:latin typeface="+mn-lt"/>
                <a:ea typeface="+mn-ea"/>
                <a:cs typeface="+mn-cs"/>
              </a:rPr>
              <a:t>In der Folge kommt es zur Schliessung und Liquidierung der SGO-Betriebe:</a:t>
            </a:r>
          </a:p>
          <a:p>
            <a:pPr marL="0" indent="0" algn="l" defTabSz="914400" rtl="0" eaLnBrk="1" latinLnBrk="0" hangingPunct="1">
              <a:buNone/>
            </a:pPr>
            <a:endParaRPr lang="de-CH" sz="1200" kern="1200" dirty="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de-CH" sz="1200" kern="1200" dirty="0">
                <a:solidFill>
                  <a:schemeClr val="tx1"/>
                </a:solidFill>
                <a:latin typeface="+mn-lt"/>
                <a:ea typeface="+mn-ea"/>
                <a:cs typeface="+mn-cs"/>
              </a:rPr>
              <a:t>Das Spital in Samedan würde endgültig geschlossen und liquidiert. Die medizinische Akutversorgung im Oberengadin wäre nicht mehr gesichert. </a:t>
            </a:r>
          </a:p>
          <a:p>
            <a:pPr marL="0" indent="0" algn="l" defTabSz="914400" rtl="0" eaLnBrk="1" latinLnBrk="0" hangingPunct="1">
              <a:buFont typeface="Arial" panose="020B0604020202020204" pitchFamily="34" charset="0"/>
              <a:buNone/>
            </a:pPr>
            <a:endParaRPr lang="de-CH" sz="1200" kern="1200" dirty="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de-CH" sz="1200" kern="1200" dirty="0">
                <a:solidFill>
                  <a:schemeClr val="tx1"/>
                </a:solidFill>
                <a:latin typeface="+mn-lt"/>
                <a:ea typeface="+mn-ea"/>
                <a:cs typeface="+mn-cs"/>
              </a:rPr>
              <a:t>Die Alterszentren «Du Lac» und «Promulins» sowie die Spitex könnten von der SGO nicht mehr weiterbetrieben werden. Wie die Gemeinden die Gesundheitsversorgung danach organisieren würden, ist offen.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CH"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88358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dirty="0"/>
          </a:p>
        </p:txBody>
      </p:sp>
      <p:sp>
        <p:nvSpPr>
          <p:cNvPr id="3" name="Notizenplatzhalter 2"/>
          <p:cNvSpPr>
            <a:spLocks noGrp="1"/>
          </p:cNvSpPr>
          <p:nvPr>
            <p:ph type="body" idx="1"/>
          </p:nvPr>
        </p:nvSpPr>
        <p:spPr/>
        <p:txBody>
          <a:bodyPr>
            <a:normAutofit lnSpcReduction="10000"/>
          </a:bodyPr>
          <a:lstStyle/>
          <a:p>
            <a:r>
              <a:rPr lang="de-CH" sz="1200" kern="1200" dirty="0">
                <a:solidFill>
                  <a:schemeClr val="tx1"/>
                </a:solidFill>
                <a:latin typeface="+mn-lt"/>
                <a:ea typeface="+mn-ea"/>
                <a:cs typeface="+mn-cs"/>
              </a:rPr>
              <a:t>Immer wieder höre ich die Aussage, dass das Spital schon nicht geschlossen werde. </a:t>
            </a:r>
          </a:p>
          <a:p>
            <a:endParaRPr lang="de-CH" sz="1200" kern="1200" dirty="0">
              <a:solidFill>
                <a:schemeClr val="tx1"/>
              </a:solidFill>
              <a:latin typeface="+mn-lt"/>
              <a:ea typeface="+mn-ea"/>
              <a:cs typeface="+mn-cs"/>
            </a:endParaRPr>
          </a:p>
          <a:p>
            <a:r>
              <a:rPr lang="de-CH" sz="1200" kern="1200" dirty="0">
                <a:solidFill>
                  <a:schemeClr val="tx1"/>
                </a:solidFill>
                <a:latin typeface="+mn-lt"/>
                <a:ea typeface="+mn-ea"/>
                <a:cs typeface="+mn-cs"/>
              </a:rPr>
              <a:t>Meine Damen und Herren</a:t>
            </a:r>
          </a:p>
          <a:p>
            <a:endParaRPr lang="de-CH" sz="1200" kern="1200" dirty="0">
              <a:solidFill>
                <a:schemeClr val="tx1"/>
              </a:solidFill>
              <a:latin typeface="+mn-lt"/>
              <a:ea typeface="+mn-ea"/>
              <a:cs typeface="+mn-cs"/>
            </a:endParaRPr>
          </a:p>
          <a:p>
            <a:r>
              <a:rPr lang="de-CH" sz="1200" kern="1200" dirty="0">
                <a:solidFill>
                  <a:schemeClr val="tx1"/>
                </a:solidFill>
                <a:latin typeface="+mn-lt"/>
                <a:ea typeface="+mn-ea"/>
                <a:cs typeface="+mn-cs"/>
              </a:rPr>
              <a:t>Ich stelle klar, dass ich mich von dieser Aussage klar distanziere: Werden die Vorlagen am 4. Februar bzw. 8. März 2026 abgelehnt, wird das Spital Oberengadin endgültig geschlossen und liquidiert. </a:t>
            </a:r>
          </a:p>
          <a:p>
            <a:endParaRPr lang="de-CH" sz="1200" kern="1200" dirty="0">
              <a:solidFill>
                <a:schemeClr val="tx1"/>
              </a:solidFill>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de-CH" sz="1200" b="0" i="0" kern="1200" dirty="0">
                <a:solidFill>
                  <a:schemeClr val="tx1"/>
                </a:solidFill>
                <a:effectLst/>
                <a:latin typeface="+mn-lt"/>
                <a:ea typeface="+mn-ea"/>
                <a:cs typeface="+mn-cs"/>
              </a:rPr>
              <a:t>Regierungsrat Peter Peyer, Vorsteher des kantonalen Departements für Justiz, Sicherheit und Gesundheit, hat in einem kürzlichen Gespräch bestätigt, dass die Gemeinden gesetzlich verpflichtet sind, sich zweckmässig zu organisieren. Dazu gehört auch, dass sie sich an den Kosten für die Gesundheitsversorgung innerhalb ihrer Gesundheitsversorgungsregion beteiligen. Eine Weiterführung oder Finanzierung des Spitals durch den Kanton ist ausgeschlossen.</a:t>
            </a:r>
          </a:p>
          <a:p>
            <a:pPr marL="0" marR="0" lvl="0" indent="0" algn="l" defTabSz="914400" rtl="0" eaLnBrk="1" fontAlgn="base" latinLnBrk="0" hangingPunct="1">
              <a:lnSpc>
                <a:spcPct val="100000"/>
              </a:lnSpc>
              <a:spcBef>
                <a:spcPct val="0"/>
              </a:spcBef>
              <a:spcAft>
                <a:spcPct val="0"/>
              </a:spcAft>
              <a:buClrTx/>
              <a:buSzTx/>
              <a:buFontTx/>
              <a:buNone/>
              <a:tabLst/>
              <a:defRPr/>
            </a:pPr>
            <a:endParaRPr lang="de-CH" altLang="de-DE" sz="1200" kern="1200" dirty="0">
              <a:solidFill>
                <a:schemeClr val="tx1"/>
              </a:solidFill>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de-CH" sz="1200" b="0" i="0" kern="1200" dirty="0">
                <a:solidFill>
                  <a:schemeClr val="tx1"/>
                </a:solidFill>
                <a:effectLst/>
                <a:latin typeface="+mn-lt"/>
                <a:ea typeface="+mn-ea"/>
                <a:cs typeface="+mn-cs"/>
              </a:rPr>
              <a:t>Der Kanton wird die Gemeinden im Oberengadin dann dazu verpflichten, die minimale medizinische Grundversorgung über einen vom Kanton definierten Anbieter sicherzustellen und auch zu finanzieren. Deshalb: Behalten wir das Heft in der Hand und entscheiden wir darüber, wie wir die Gesundheitsversorgung im Oberengadin ausgestalten wollen!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CH"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26790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dirty="0"/>
          </a:p>
        </p:txBody>
      </p:sp>
      <p:sp>
        <p:nvSpPr>
          <p:cNvPr id="3" name="Notizenplatzhalter 2"/>
          <p:cNvSpPr>
            <a:spLocks noGrp="1"/>
          </p:cNvSpPr>
          <p:nvPr>
            <p:ph type="body" idx="1"/>
          </p:nvPr>
        </p:nvSpPr>
        <p:spPr/>
        <p:txBody>
          <a:bodyPr>
            <a:normAutofit fontScale="70000" lnSpcReduction="20000"/>
          </a:bodyPr>
          <a:lstStyle/>
          <a:p>
            <a:r>
              <a:rPr lang="de-CH" dirty="0"/>
              <a:t>Die SGO befindet sich in einer gerichtlich angeordneten Nachlassstundung. Sie wird voraussichtlich liquidiert werden.</a:t>
            </a:r>
          </a:p>
          <a:p>
            <a:endParaRPr lang="de-CH" dirty="0"/>
          </a:p>
          <a:p>
            <a:r>
              <a:rPr lang="de-CH" dirty="0"/>
              <a:t>Die Gemeinden der Gesundheitsversorgungsregion Oberengadin sind gemäss Krankenpflegegesetz verpflichtet, sich zweckmässig zu organisieren.</a:t>
            </a:r>
          </a:p>
          <a:p>
            <a:endParaRPr lang="de-CH" dirty="0"/>
          </a:p>
          <a:p>
            <a:r>
              <a:rPr lang="de-CH" dirty="0"/>
              <a:t>Damit dieser gesetzliche Auftrag sowie die medizinische Grundversorgung im Oberengadin gewährleistet bleibt, braucht es zwingend eine neue Trägerorganisation. Dafür ist die «Sanadura» vorgesehen – eine öffentlich-rechtliche Anstalt.</a:t>
            </a:r>
          </a:p>
          <a:p>
            <a:endParaRPr lang="de-CH" dirty="0"/>
          </a:p>
          <a:p>
            <a:r>
              <a:rPr lang="de-CH" dirty="0"/>
              <a:t>Die öffentlich-rechtliche Anstalt hat klare Vorteile: Sie schafft eine zweckmässige und geregelte Organisation für die Gesundheitsversorgung. </a:t>
            </a:r>
          </a:p>
          <a:p>
            <a:endParaRPr lang="de-CH" dirty="0"/>
          </a:p>
          <a:p>
            <a:r>
              <a:rPr lang="de-CH" dirty="0"/>
              <a:t>Als eigene Rechtsperson bündelt sie alle wichtigen Verträge, zum Beispiel fürs Personal, für Mieten oder für Leistungen. Das Einstimmigkeitsprinzip entfällt.</a:t>
            </a:r>
          </a:p>
          <a:p>
            <a:r>
              <a:rPr lang="de-CH" dirty="0"/>
              <a:t>Das sorgt für Stabilität und macht den Betrieb auch langfristig handlungsfähig. Zudem passt diese Form zum Krankenpflegegesetz (KPG) und regelt die Zusammenarbeit der Trägergemeinden klar. Auch die Führung kann professionell aufgebaut werden, weil Aufgaben wie Betrieb, Aufsicht und Strategie sauber getrennt werden können.</a:t>
            </a:r>
          </a:p>
          <a:p>
            <a:endParaRPr lang="de-CH" dirty="0"/>
          </a:p>
          <a:p>
            <a:r>
              <a:rPr lang="de-CH" dirty="0"/>
              <a:t>«Sanadura» steht für einen Ort der Heilung, der Pflege, der dauerhaften Fürsorge. Sie gewährleistet die Grundversorgung über den 1. April 2026 hinaus und kann die notwendigen Leistungen einkaufen oder selbst erbringen.</a:t>
            </a:r>
          </a:p>
          <a:p>
            <a:endParaRPr lang="de-CH" dirty="0"/>
          </a:p>
          <a:p>
            <a:endParaRPr lang="de-CH" dirty="0"/>
          </a:p>
          <a:p>
            <a:r>
              <a:rPr lang="de-CH" i="1" u="none" dirty="0"/>
              <a:t>Passiv:</a:t>
            </a:r>
          </a:p>
          <a:p>
            <a:r>
              <a:rPr lang="de-CH" i="1" u="none" dirty="0"/>
              <a:t>Der Name «Sanadura» wurde in einem umfassenden Prozess erarbeitet. Es wurden über 250 mögliche Name entwickelt und auf Aussage, Assoziation, Verfügbarkeit (freie Webdomain?) geprüft. Daraus resultiert ist eine Shortlist. Der Name wurde unter den Gemeindevertretenden diskutiert und verabschiedet. Er steht für einen Ort der Heilung, der Pflege, der dauerhaften Fürsorge.</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CH"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0436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dirty="0"/>
          </a:p>
        </p:txBody>
      </p:sp>
      <p:sp>
        <p:nvSpPr>
          <p:cNvPr id="3" name="Notizenplatzhalter 2"/>
          <p:cNvSpPr>
            <a:spLocks noGrp="1"/>
          </p:cNvSpPr>
          <p:nvPr>
            <p:ph type="body" idx="1"/>
          </p:nvPr>
        </p:nvSpPr>
        <p:spPr/>
        <p:txBody>
          <a:bodyPr>
            <a:normAutofit fontScale="70000" lnSpcReduction="20000"/>
          </a:bodyPr>
          <a:lstStyle/>
          <a:p>
            <a:r>
              <a:rPr lang="de-CH" dirty="0"/>
              <a:t>Klar definierte Organe gewährleisten, dass die Mitbestimmung der partizipierenden Gemeinden weiterhing gegeben ist. </a:t>
            </a:r>
          </a:p>
          <a:p>
            <a:endParaRPr lang="de-CH" dirty="0"/>
          </a:p>
          <a:p>
            <a:r>
              <a:rPr lang="de-CH" dirty="0"/>
              <a:t>Zudem wird eine professionelle (!) Führung und Finanz- und Leistungscontrolling ermöglicht.</a:t>
            </a:r>
          </a:p>
          <a:p>
            <a:endParaRPr lang="de-CH" dirty="0"/>
          </a:p>
          <a:p>
            <a:r>
              <a:rPr lang="de-CH" b="1" dirty="0"/>
              <a:t>Der Gesundheitsrat </a:t>
            </a:r>
            <a:r>
              <a:rPr lang="de-CH" dirty="0"/>
              <a:t>vertritt die Trägergemeinden und ist gleichzeitig das oberste politisch-strategische Organ der Anstalt.</a:t>
            </a:r>
          </a:p>
          <a:p>
            <a:endParaRPr lang="de-CH" dirty="0"/>
          </a:p>
          <a:p>
            <a:r>
              <a:rPr lang="de-CH" dirty="0"/>
              <a:t>Jede Trägergemeinde entsendet eine Delegierte oder einen Delegierten in den Gesundheitsrat. </a:t>
            </a:r>
          </a:p>
          <a:p>
            <a:endParaRPr lang="de-CH" dirty="0"/>
          </a:p>
          <a:p>
            <a:r>
              <a:rPr lang="de-CH" dirty="0"/>
              <a:t>Die Stimmkraft richtet sich nach der Einwohnerzahl: Bis 1000 Einwohnerinnen und Einwohner hat eine Gemeinde eine Stimme. Für je weitere 1000 Einwohnerinnen und Einwohner oder einen Bruchteil davon erhält sie eine zusätzliche Stimme. Zudem ist geregelt, dass keine einzelne Trägergemeinde mehr Stimmen haben darf, als alle übrigen Trägergemeinden zusammen.</a:t>
            </a:r>
          </a:p>
          <a:p>
            <a:endParaRPr lang="de-CH" dirty="0"/>
          </a:p>
          <a:p>
            <a:r>
              <a:rPr lang="de-CH" b="1" dirty="0"/>
              <a:t>Der Verwaltungsrat </a:t>
            </a:r>
            <a:r>
              <a:rPr lang="de-CH" dirty="0"/>
              <a:t>ist das oberste Führungsorgan der «Sanadura» auf strategisch-operativer Ebene. Er bereitet die strategischen Entscheide für den Gesundheitsrat vor und trägt die unternehmerische Verantwortung.</a:t>
            </a:r>
          </a:p>
          <a:p>
            <a:endParaRPr lang="de-CH" dirty="0"/>
          </a:p>
          <a:p>
            <a:r>
              <a:rPr lang="de-CH" dirty="0"/>
              <a:t>Der Verwaltungsrat besteht aus fünf bis sieben Mitgliedern. F</a:t>
            </a:r>
            <a:r>
              <a:rPr lang="de-CH" sz="1200" kern="1200" dirty="0">
                <a:solidFill>
                  <a:schemeClr val="tx1"/>
                </a:solidFill>
                <a:effectLst/>
                <a:latin typeface="+mn-lt"/>
                <a:ea typeface="+mn-ea"/>
                <a:cs typeface="+mn-cs"/>
              </a:rPr>
              <a:t>ür diese anspruchsvolle und gesellschaftlich relevante Aufgabe wenden wir uns an Personen mit ausgewiesener Erfahrung in der Akut- und Langzeitpflege. Die Rekrutierung erfolgt durch ein spezialisiertes Büro. Die Ausschreibung erfolgte Ende Januar. Über die Zusammensetzung des zukünftigen Verwaltungsrats entscheidet der Gesundheitsrat.</a:t>
            </a:r>
          </a:p>
          <a:p>
            <a:endParaRPr lang="de-CH" sz="1200" kern="1200" dirty="0">
              <a:solidFill>
                <a:schemeClr val="tx1"/>
              </a:solidFill>
              <a:effectLst/>
              <a:latin typeface="+mn-lt"/>
              <a:ea typeface="+mn-ea"/>
              <a:cs typeface="+mn-cs"/>
            </a:endParaRPr>
          </a:p>
          <a:p>
            <a:r>
              <a:rPr lang="de-CH" b="1" dirty="0"/>
              <a:t>Die Geschäftsprüfungskommission </a:t>
            </a:r>
            <a:r>
              <a:rPr lang="de-CH" dirty="0"/>
              <a:t>prüft die gesamte Geschäftsführung des Verwaltungsrats, den Betrieb der «Sanadura» und die Einhaltung der Leistungsvereinbarungen.</a:t>
            </a:r>
          </a:p>
          <a:p>
            <a:endParaRPr lang="de-CH" dirty="0"/>
          </a:p>
          <a:p>
            <a:r>
              <a:rPr lang="de-CH" b="1" dirty="0"/>
              <a:t>Die Revisionsstelle </a:t>
            </a:r>
            <a:r>
              <a:rPr lang="de-CH" dirty="0"/>
              <a:t>prüft jährlich die Rechnungslegung und erstellt dazu einen Bericht zuhanden des Verwaltungsrats und des Gesundheitsrates.</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CH"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46269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dirty="0"/>
          </a:p>
        </p:txBody>
      </p:sp>
      <p:sp>
        <p:nvSpPr>
          <p:cNvPr id="3" name="Notizenplatzhalter 2"/>
          <p:cNvSpPr>
            <a:spLocks noGrp="1"/>
          </p:cNvSpPr>
          <p:nvPr>
            <p:ph type="body" idx="1"/>
          </p:nvPr>
        </p:nvSpPr>
        <p:spPr/>
        <p:txBody>
          <a:bodyPr>
            <a:normAutofit fontScale="70000" lnSpcReduction="20000"/>
          </a:bodyPr>
          <a:lstStyle/>
          <a:p>
            <a:r>
              <a:rPr lang="de-CH" sz="1200" kern="1200" dirty="0">
                <a:solidFill>
                  <a:schemeClr val="tx1"/>
                </a:solidFill>
                <a:latin typeface="+mn-lt"/>
                <a:ea typeface="+mn-ea"/>
                <a:cs typeface="Arial" panose="020B0604020202020204" pitchFamily="34" charset="0"/>
              </a:rPr>
              <a:t>Wichtig zu verstehen: Die neue Trägerschaft ist Grundvoraussetzung, damit Akut- und Langzeitpflege auch über den 1. April 2026 hinaus gewährleistet bleiben. Ohne diese neue Trägerschaft können keine Leistungsvereinbarungen abgeschlossen werden.</a:t>
            </a:r>
          </a:p>
          <a:p>
            <a:endParaRPr lang="de-CH" sz="1200" kern="1200" dirty="0">
              <a:solidFill>
                <a:schemeClr val="tx1"/>
              </a:solidFill>
              <a:latin typeface="+mn-lt"/>
              <a:ea typeface="+mn-ea"/>
              <a:cs typeface="Arial" panose="020B0604020202020204" pitchFamily="34" charset="0"/>
            </a:endParaRPr>
          </a:p>
          <a:p>
            <a:r>
              <a:rPr lang="de-CH" sz="1200" kern="1200" dirty="0">
                <a:solidFill>
                  <a:schemeClr val="tx1"/>
                </a:solidFill>
                <a:latin typeface="+mn-lt"/>
                <a:ea typeface="+mn-ea"/>
                <a:cs typeface="Arial" panose="020B0604020202020204" pitchFamily="34" charset="0"/>
              </a:rPr>
              <a:t>Die neue Trägerschaft kommt zustande, wenn </a:t>
            </a:r>
            <a:r>
              <a:rPr lang="de-CH" sz="1200" b="1" kern="1200" dirty="0">
                <a:solidFill>
                  <a:schemeClr val="tx1"/>
                </a:solidFill>
                <a:latin typeface="+mn-lt"/>
                <a:ea typeface="+mn-ea"/>
                <a:cs typeface="Arial" panose="020B0604020202020204" pitchFamily="34" charset="0"/>
              </a:rPr>
              <a:t>mindestens sieben der elf Gemeinden </a:t>
            </a:r>
            <a:r>
              <a:rPr lang="de-CH" sz="1200" kern="1200" dirty="0">
                <a:solidFill>
                  <a:schemeClr val="tx1"/>
                </a:solidFill>
                <a:latin typeface="+mn-lt"/>
                <a:ea typeface="+mn-ea"/>
                <a:cs typeface="Arial" panose="020B0604020202020204" pitchFamily="34" charset="0"/>
              </a:rPr>
              <a:t>der Gesundheitsversorgungsregion (GVROE) dem Gesetz zustimmen und </a:t>
            </a:r>
            <a:r>
              <a:rPr lang="de-CH" sz="1200" kern="1200" dirty="0">
                <a:solidFill>
                  <a:schemeClr val="tx1"/>
                </a:solidFill>
                <a:highlight>
                  <a:srgbClr val="FFFF00"/>
                </a:highlight>
                <a:latin typeface="+mn-lt"/>
                <a:ea typeface="+mn-ea"/>
                <a:cs typeface="Arial" panose="020B0604020202020204" pitchFamily="34" charset="0"/>
              </a:rPr>
              <a:t>diese Gemeinden zusammen </a:t>
            </a:r>
            <a:r>
              <a:rPr lang="de-CH" sz="1200" b="1" kern="1200" dirty="0">
                <a:solidFill>
                  <a:schemeClr val="tx1"/>
                </a:solidFill>
                <a:highlight>
                  <a:srgbClr val="FFFF00"/>
                </a:highlight>
                <a:latin typeface="+mn-lt"/>
                <a:ea typeface="+mn-ea"/>
                <a:cs typeface="Arial" panose="020B0604020202020204" pitchFamily="34" charset="0"/>
              </a:rPr>
              <a:t>mindestens die Hälfte der ständigen Wohnbevölkerung </a:t>
            </a:r>
            <a:r>
              <a:rPr lang="de-CH" sz="1200" kern="1200" dirty="0">
                <a:solidFill>
                  <a:schemeClr val="tx1"/>
                </a:solidFill>
                <a:highlight>
                  <a:srgbClr val="FFFF00"/>
                </a:highlight>
                <a:latin typeface="+mn-lt"/>
                <a:ea typeface="+mn-ea"/>
                <a:cs typeface="Arial" panose="020B0604020202020204" pitchFamily="34" charset="0"/>
              </a:rPr>
              <a:t>in der GVROE vertreten</a:t>
            </a:r>
            <a:r>
              <a:rPr lang="de-CH" sz="1200" kern="1200" dirty="0">
                <a:solidFill>
                  <a:schemeClr val="tx1"/>
                </a:solidFill>
                <a:latin typeface="+mn-lt"/>
                <a:ea typeface="+mn-ea"/>
                <a:cs typeface="Arial" panose="020B0604020202020204" pitchFamily="34" charset="0"/>
              </a:rPr>
              <a:t>.</a:t>
            </a:r>
          </a:p>
          <a:p>
            <a:endParaRPr lang="de-CH" sz="1200" kern="1200" dirty="0">
              <a:solidFill>
                <a:schemeClr val="tx1"/>
              </a:solidFill>
              <a:latin typeface="+mn-lt"/>
              <a:ea typeface="+mn-ea"/>
              <a:cs typeface="Arial" panose="020B0604020202020204" pitchFamily="34" charset="0"/>
            </a:endParaRPr>
          </a:p>
          <a:p>
            <a:r>
              <a:rPr lang="de-CH" sz="1200" kern="1200" dirty="0">
                <a:solidFill>
                  <a:schemeClr val="tx1"/>
                </a:solidFill>
                <a:latin typeface="+mn-lt"/>
                <a:ea typeface="+mn-ea"/>
                <a:cs typeface="Arial" panose="020B0604020202020204" pitchFamily="34" charset="0"/>
              </a:rPr>
              <a:t>Wird die Gründung der Trägerschaft abgelehnt, kommt es zur Liquidation und Schliessung der SGO-Betriebe. Das Spital in Samedan würde endgültig geschlossen. Die Alterszentren «Du Lac» und «Promulins» sowie die Spitex könnten von der SGO nicht mehr weiterbetrieben werden. Wie die Gemeinden die Gesundheitsversorgung danach organisieren würden, ist offen.</a:t>
            </a:r>
          </a:p>
          <a:p>
            <a:endParaRPr lang="de-CH" sz="1200" kern="1200" dirty="0">
              <a:solidFill>
                <a:schemeClr val="tx1"/>
              </a:solidFill>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latin typeface="+mn-lt"/>
                <a:ea typeface="+mn-ea"/>
                <a:cs typeface="Arial" panose="020B0604020202020204" pitchFamily="34" charset="0"/>
              </a:rPr>
              <a:t>So viel zum Gesetz.</a:t>
            </a:r>
          </a:p>
          <a:p>
            <a:endParaRPr lang="de-CH" sz="1200" kern="1200" dirty="0">
              <a:solidFill>
                <a:schemeClr val="tx1"/>
              </a:solidFill>
              <a:latin typeface="+mn-lt"/>
              <a:ea typeface="+mn-ea"/>
              <a:cs typeface="Arial" panose="020B0604020202020204" pitchFamily="34" charset="0"/>
            </a:endParaRPr>
          </a:p>
          <a:p>
            <a:endParaRPr lang="de-CH" sz="1200" kern="1200" dirty="0">
              <a:solidFill>
                <a:schemeClr val="tx1"/>
              </a:solidFill>
              <a:latin typeface="+mn-lt"/>
              <a:ea typeface="+mn-ea"/>
              <a:cs typeface="Arial" panose="020B0604020202020204" pitchFamily="34" charset="0"/>
            </a:endParaRPr>
          </a:p>
          <a:p>
            <a:endParaRPr lang="de-CH" sz="1200" kern="1200" dirty="0">
              <a:solidFill>
                <a:schemeClr val="tx1"/>
              </a:solidFill>
              <a:latin typeface="+mn-lt"/>
              <a:ea typeface="+mn-ea"/>
              <a:cs typeface="Arial" panose="020B0604020202020204" pitchFamily="34" charset="0"/>
            </a:endParaRPr>
          </a:p>
          <a:p>
            <a:r>
              <a:rPr lang="de-CH" sz="1200" i="1" kern="1200" dirty="0">
                <a:solidFill>
                  <a:schemeClr val="tx1"/>
                </a:solidFill>
                <a:latin typeface="+mn-lt"/>
                <a:ea typeface="+mn-ea"/>
                <a:cs typeface="Arial" panose="020B0604020202020204" pitchFamily="34" charset="0"/>
              </a:rPr>
              <a:t>Passiv:</a:t>
            </a:r>
          </a:p>
          <a:p>
            <a:r>
              <a:rPr lang="de-CH" sz="1200" i="1" kern="1200" dirty="0">
                <a:solidFill>
                  <a:schemeClr val="tx1"/>
                </a:solidFill>
                <a:latin typeface="+mn-lt"/>
                <a:ea typeface="+mn-ea"/>
                <a:cs typeface="Arial" panose="020B0604020202020204" pitchFamily="34" charset="0"/>
              </a:rPr>
              <a:t>Regierungsrat Peter Peyer hat klar festgehalten: Das Krankenpflegegesetz (KPG) verpflichtet die Gemeinden, die Gesundheitsversorgung für die Bevölkerung sicherzustellen und sich dazu zweckmässig zusammenzuschliessen und zu organisieren. </a:t>
            </a:r>
          </a:p>
          <a:p>
            <a:pPr marL="0" algn="l" defTabSz="914400" rtl="0" eaLnBrk="1" latinLnBrk="0" hangingPunct="1"/>
            <a:endParaRPr lang="de-CH" sz="1200" i="1" kern="1200" dirty="0">
              <a:solidFill>
                <a:schemeClr val="tx1"/>
              </a:solidFill>
              <a:latin typeface="+mn-lt"/>
              <a:ea typeface="+mn-ea"/>
              <a:cs typeface="Arial" panose="020B0604020202020204" pitchFamily="34" charset="0"/>
            </a:endParaRPr>
          </a:p>
          <a:p>
            <a:r>
              <a:rPr lang="de-CH" sz="1200" i="1" kern="1200" dirty="0">
                <a:solidFill>
                  <a:schemeClr val="tx1"/>
                </a:solidFill>
                <a:latin typeface="+mn-lt"/>
                <a:ea typeface="+mn-ea"/>
                <a:cs typeface="Arial" panose="020B0604020202020204" pitchFamily="34" charset="0"/>
              </a:rPr>
              <a:t>Sollten Gemeinden der neuen Anstalt nicht beitreten wollen, so würde der Kanton entsprechende Ersatzvornahmen prüfen. Wie genau dieses aussehen könnten, wäre unter der Berücksichtigung der konkreten Verhältnisse und der Verhältnismässigkeit zu entscheiden.</a:t>
            </a:r>
          </a:p>
          <a:p>
            <a:endParaRPr lang="de-CH" sz="1200" i="1" kern="1200" dirty="0">
              <a:solidFill>
                <a:schemeClr val="tx1"/>
              </a:solidFill>
              <a:latin typeface="+mn-lt"/>
              <a:ea typeface="+mn-ea"/>
              <a:cs typeface="Arial" panose="020B0604020202020204" pitchFamily="34" charset="0"/>
            </a:endParaRPr>
          </a:p>
          <a:p>
            <a:r>
              <a:rPr lang="de-CH" sz="1200" i="1" kern="1200" dirty="0">
                <a:solidFill>
                  <a:schemeClr val="tx1"/>
                </a:solidFill>
                <a:latin typeface="+mn-lt"/>
                <a:ea typeface="+mn-ea"/>
                <a:cs typeface="Arial" panose="020B0604020202020204" pitchFamily="34" charset="0"/>
              </a:rPr>
              <a:t>Auch für den Fall , dass die angedachte Neuorganisation nicht zu Stande kommen sollte, wird der Kanton aufsichtsrechtlich tätig. </a:t>
            </a:r>
          </a:p>
          <a:p>
            <a:endParaRPr lang="de-CH" sz="1200" i="1" kern="1200" dirty="0">
              <a:solidFill>
                <a:schemeClr val="tx1"/>
              </a:solidFill>
              <a:latin typeface="+mn-lt"/>
              <a:ea typeface="+mn-ea"/>
              <a:cs typeface="Arial" panose="020B0604020202020204" pitchFamily="34" charset="0"/>
            </a:endParaRPr>
          </a:p>
          <a:p>
            <a:r>
              <a:rPr lang="de-CH" sz="1200" i="1" kern="1200" dirty="0">
                <a:solidFill>
                  <a:schemeClr val="tx1"/>
                </a:solidFill>
                <a:latin typeface="+mn-lt"/>
                <a:ea typeface="+mn-ea"/>
                <a:cs typeface="Arial" panose="020B0604020202020204" pitchFamily="34" charset="0"/>
              </a:rPr>
              <a:t>Unabhängig von der Frage, welche Massnahmen der Kanton den Gemeinden auferlegen wird, verbleiben die Verantwortung zur Sicherstellung der Gesundheitsversorgung und die Pflicht zur Kostenübernahme bei den Gemeinden.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CH"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06108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CH" dirty="0"/>
          </a:p>
        </p:txBody>
      </p:sp>
      <p:sp>
        <p:nvSpPr>
          <p:cNvPr id="3" name="Notizenplatzhalter 2"/>
          <p:cNvSpPr>
            <a:spLocks noGrp="1"/>
          </p:cNvSpPr>
          <p:nvPr>
            <p:ph type="body" idx="1"/>
          </p:nvPr>
        </p:nvSpPr>
        <p:spPr/>
        <p:txBody>
          <a:bodyPr>
            <a:normAutofit fontScale="70000" lnSpcReduction="20000"/>
          </a:bodyPr>
          <a:lstStyle/>
          <a:p>
            <a:r>
              <a:rPr lang="de-CH" dirty="0"/>
              <a:t>Die SGO führt das Spital Oberengadin noch bis Ende März 2026.</a:t>
            </a:r>
          </a:p>
          <a:p>
            <a:endParaRPr lang="de-CH" dirty="0"/>
          </a:p>
          <a:p>
            <a:r>
              <a:rPr lang="de-CH" dirty="0"/>
              <a:t>Die KSGR-Gruppe stellt die Akutversorgung ab dem 1. April 2026 sicher. </a:t>
            </a:r>
            <a:r>
              <a:rPr lang="de-CH" b="1" dirty="0"/>
              <a:t>Vorausgesetzt: </a:t>
            </a:r>
            <a:r>
              <a:rPr lang="de-CH" dirty="0"/>
              <a:t>Das Gesetz über die öffentlich-rechtliche Anstalt sowie die Leistungsvereinbarung «Spital» werden angenommen.</a:t>
            </a:r>
          </a:p>
          <a:p>
            <a:endParaRPr lang="de-CH" dirty="0"/>
          </a:p>
          <a:p>
            <a:r>
              <a:rPr lang="de-CH" dirty="0"/>
              <a:t>Die Leistungsvereinbarung zwischen Trägergemeinden und «Sanadura» ermöglicht, dass «Sanadura» Spitalleistungen (Akutversorgung) einkaufen kann.</a:t>
            </a:r>
          </a:p>
          <a:p>
            <a:endParaRPr lang="de-CH" dirty="0"/>
          </a:p>
          <a:p>
            <a:r>
              <a:rPr lang="de-CH" dirty="0"/>
              <a:t>Gut zu wissen: Nach den gescheiterten Vorlagen wurde erneut eine breite Auslegeordnung gemacht. Mehrere potenzielle Drittanbietende wurden angefragt. Einzig die KSGR-Gruppe ist bereit, die Akutversorgung im Oberengadin anzubieten. Alle anderen Anbietenden haben abgelehnt.</a:t>
            </a:r>
          </a:p>
          <a:p>
            <a:endParaRPr lang="de-CH" dirty="0"/>
          </a:p>
          <a:p>
            <a:r>
              <a:rPr lang="de-CH" dirty="0"/>
              <a:t>Positiv zu bewerten ist, dass die KSGR-Gruppe als Mieterin am Spitalstandort in Samedan fest hält – sowohl für ambulante und stationäre Angebote.</a:t>
            </a:r>
          </a:p>
          <a:p>
            <a:endParaRPr lang="de-CH" dirty="0"/>
          </a:p>
          <a:p>
            <a:r>
              <a:rPr lang="de-CH" dirty="0"/>
              <a:t>Die Neugestaltung eines medizinischen Angebots ist komplex. Eine seriöse Neugestaltung braucht seine Zeit. Zeit, die wir aufgrund der drohenden Zahlungsunfähigkeit nicht haben.</a:t>
            </a:r>
          </a:p>
          <a:p>
            <a:endParaRPr lang="de-CH" dirty="0"/>
          </a:p>
          <a:p>
            <a:r>
              <a:rPr lang="de-CH" dirty="0"/>
              <a:t>Deshalb ist wichtig zu verstehen: Die Offerte der KSGR-Gruppe </a:t>
            </a:r>
          </a:p>
          <a:p>
            <a:pPr marL="178274" indent="-178274">
              <a:buFont typeface="Arial" panose="020B0604020202020204" pitchFamily="34" charset="0"/>
              <a:buChar char="•"/>
            </a:pPr>
            <a:r>
              <a:rPr lang="de-CH" dirty="0"/>
              <a:t>gilt vorerst für den Leistungszeitraum vom 1. April 2026 bis 31. Dezember 2026 (9 Monate);</a:t>
            </a:r>
          </a:p>
          <a:p>
            <a:pPr marL="178274" indent="-178274">
              <a:buFont typeface="Arial" panose="020B0604020202020204" pitchFamily="34" charset="0"/>
              <a:buChar char="•"/>
            </a:pPr>
            <a:r>
              <a:rPr lang="de-CH" dirty="0"/>
              <a:t>ist als Kostendach definiert;</a:t>
            </a:r>
          </a:p>
          <a:p>
            <a:pPr marL="178274" indent="-178274">
              <a:buFont typeface="Arial" panose="020B0604020202020204" pitchFamily="34" charset="0"/>
              <a:buChar char="•"/>
            </a:pPr>
            <a:r>
              <a:rPr lang="de-CH" dirty="0"/>
              <a:t>fällt in die Zuständigkeit von «Sanadura»;</a:t>
            </a:r>
          </a:p>
          <a:p>
            <a:pPr marL="178274" indent="-178274">
              <a:buFont typeface="Arial" panose="020B0604020202020204" pitchFamily="34" charset="0"/>
              <a:buChar char="•"/>
            </a:pPr>
            <a:r>
              <a:rPr lang="de-CH" dirty="0"/>
              <a:t>wird bis Ende März 2026 durch KPMG bewertet.</a:t>
            </a:r>
          </a:p>
          <a:p>
            <a:pPr marL="178274" indent="-178274">
              <a:buFont typeface="Arial" panose="020B0604020202020204" pitchFamily="34" charset="0"/>
              <a:buChar char="•"/>
            </a:pPr>
            <a:r>
              <a:rPr lang="de-CH" dirty="0"/>
              <a:t>Bis im Herbst wir eine langfristige Dienstleistungsvereinbarung mit der KSGR Gruppe (ab 1.1.2027) ausgearbeitet.</a:t>
            </a:r>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52C7F-DBAE-4690-B8E4-312C6595DD55}" type="slidenum">
              <a:rPr kumimoji="0" lang="de-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CH"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0843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lvl1pPr>
              <a:defRPr/>
            </a:lvl1pPr>
          </a:lstStyle>
          <a:p>
            <a:pPr>
              <a:defRPr/>
            </a:pPr>
            <a:fld id="{B77D2686-C789-4F06-958E-C8455158FBB7}" type="datetimeFigureOut">
              <a:rPr lang="de-CH"/>
              <a:pPr>
                <a:defRPr/>
              </a:pPr>
              <a:t>04.02.2026</a:t>
            </a:fld>
            <a:endParaRPr lang="de-CH" dirty="0"/>
          </a:p>
        </p:txBody>
      </p:sp>
      <p:sp>
        <p:nvSpPr>
          <p:cNvPr id="5" name="Fußzeilenplatzhalter 4"/>
          <p:cNvSpPr>
            <a:spLocks noGrp="1"/>
          </p:cNvSpPr>
          <p:nvPr>
            <p:ph type="ftr" sz="quarter" idx="11"/>
          </p:nvPr>
        </p:nvSpPr>
        <p:spPr/>
        <p:txBody>
          <a:bodyPr/>
          <a:lstStyle>
            <a:lvl1pPr>
              <a:defRPr/>
            </a:lvl1pPr>
          </a:lstStyle>
          <a:p>
            <a:pPr>
              <a:defRPr/>
            </a:pPr>
            <a:endParaRPr lang="de-CH" dirty="0"/>
          </a:p>
        </p:txBody>
      </p:sp>
      <p:sp>
        <p:nvSpPr>
          <p:cNvPr id="6" name="Foliennummernplatzhalter 5"/>
          <p:cNvSpPr>
            <a:spLocks noGrp="1"/>
          </p:cNvSpPr>
          <p:nvPr>
            <p:ph type="sldNum" sz="quarter" idx="12"/>
          </p:nvPr>
        </p:nvSpPr>
        <p:spPr/>
        <p:txBody>
          <a:bodyPr/>
          <a:lstStyle>
            <a:lvl1pPr>
              <a:defRPr/>
            </a:lvl1pPr>
          </a:lstStyle>
          <a:p>
            <a:pPr>
              <a:defRPr/>
            </a:pPr>
            <a:fld id="{295F4184-13EC-42DE-8B90-220F83ADCD0E}" type="slidenum">
              <a:rPr lang="de-CH"/>
              <a:pPr>
                <a:defRPr/>
              </a:pPr>
              <a:t>‹Nr.›</a:t>
            </a:fld>
            <a:endParaRPr lang="de-CH"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pPr>
              <a:defRPr/>
            </a:pPr>
            <a:fld id="{891EB558-D267-49B1-93BF-5FAA3476733E}" type="datetimeFigureOut">
              <a:rPr lang="de-CH"/>
              <a:pPr>
                <a:defRPr/>
              </a:pPr>
              <a:t>04.02.2026</a:t>
            </a:fld>
            <a:endParaRPr lang="de-CH" dirty="0"/>
          </a:p>
        </p:txBody>
      </p:sp>
      <p:sp>
        <p:nvSpPr>
          <p:cNvPr id="5" name="Fußzeilenplatzhalter 4"/>
          <p:cNvSpPr>
            <a:spLocks noGrp="1"/>
          </p:cNvSpPr>
          <p:nvPr>
            <p:ph type="ftr" sz="quarter" idx="11"/>
          </p:nvPr>
        </p:nvSpPr>
        <p:spPr/>
        <p:txBody>
          <a:bodyPr/>
          <a:lstStyle>
            <a:lvl1pPr>
              <a:defRPr/>
            </a:lvl1pPr>
          </a:lstStyle>
          <a:p>
            <a:pPr>
              <a:defRPr/>
            </a:pPr>
            <a:endParaRPr lang="de-CH" dirty="0"/>
          </a:p>
        </p:txBody>
      </p:sp>
      <p:sp>
        <p:nvSpPr>
          <p:cNvPr id="6" name="Foliennummernplatzhalter 5"/>
          <p:cNvSpPr>
            <a:spLocks noGrp="1"/>
          </p:cNvSpPr>
          <p:nvPr>
            <p:ph type="sldNum" sz="quarter" idx="12"/>
          </p:nvPr>
        </p:nvSpPr>
        <p:spPr/>
        <p:txBody>
          <a:bodyPr/>
          <a:lstStyle>
            <a:lvl1pPr>
              <a:defRPr/>
            </a:lvl1pPr>
          </a:lstStyle>
          <a:p>
            <a:pPr>
              <a:defRPr/>
            </a:pPr>
            <a:fld id="{BEA029CB-4430-4004-A0E1-2BE809B5B3CB}" type="slidenum">
              <a:rPr lang="de-CH"/>
              <a:pPr>
                <a:defRPr/>
              </a:pPr>
              <a:t>‹Nr.›</a:t>
            </a:fld>
            <a:endParaRPr lang="de-CH"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pPr>
              <a:defRPr/>
            </a:pPr>
            <a:fld id="{200E88FA-F190-4900-BB26-5FA72417EE2E}" type="datetimeFigureOut">
              <a:rPr lang="de-CH"/>
              <a:pPr>
                <a:defRPr/>
              </a:pPr>
              <a:t>04.02.2026</a:t>
            </a:fld>
            <a:endParaRPr lang="de-CH" dirty="0"/>
          </a:p>
        </p:txBody>
      </p:sp>
      <p:sp>
        <p:nvSpPr>
          <p:cNvPr id="5" name="Fußzeilenplatzhalter 4"/>
          <p:cNvSpPr>
            <a:spLocks noGrp="1"/>
          </p:cNvSpPr>
          <p:nvPr>
            <p:ph type="ftr" sz="quarter" idx="11"/>
          </p:nvPr>
        </p:nvSpPr>
        <p:spPr/>
        <p:txBody>
          <a:bodyPr/>
          <a:lstStyle>
            <a:lvl1pPr>
              <a:defRPr/>
            </a:lvl1pPr>
          </a:lstStyle>
          <a:p>
            <a:pPr>
              <a:defRPr/>
            </a:pPr>
            <a:endParaRPr lang="de-CH" dirty="0"/>
          </a:p>
        </p:txBody>
      </p:sp>
      <p:sp>
        <p:nvSpPr>
          <p:cNvPr id="6" name="Foliennummernplatzhalter 5"/>
          <p:cNvSpPr>
            <a:spLocks noGrp="1"/>
          </p:cNvSpPr>
          <p:nvPr>
            <p:ph type="sldNum" sz="quarter" idx="12"/>
          </p:nvPr>
        </p:nvSpPr>
        <p:spPr/>
        <p:txBody>
          <a:bodyPr/>
          <a:lstStyle>
            <a:lvl1pPr>
              <a:defRPr/>
            </a:lvl1pPr>
          </a:lstStyle>
          <a:p>
            <a:pPr>
              <a:defRPr/>
            </a:pPr>
            <a:fld id="{3A707D33-43CA-4315-921E-FE2874671483}" type="slidenum">
              <a:rPr lang="de-CH"/>
              <a:pPr>
                <a:defRPr/>
              </a:pPr>
              <a:t>‹Nr.›</a:t>
            </a:fld>
            <a:endParaRPr lang="de-CH"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lvl1pPr>
              <a:defRPr/>
            </a:lvl1pPr>
          </a:lstStyle>
          <a:p>
            <a:pPr>
              <a:defRPr/>
            </a:pPr>
            <a:fld id="{2FC35F52-35C2-474C-851C-1A2EC0DD04DD}" type="datetimeFigureOut">
              <a:rPr lang="de-CH">
                <a:solidFill>
                  <a:prstClr val="black">
                    <a:tint val="75000"/>
                  </a:prstClr>
                </a:solidFill>
              </a:rPr>
              <a:pPr>
                <a:defRPr/>
              </a:pPr>
              <a:t>04.02.2026</a:t>
            </a:fld>
            <a:endParaRPr lang="de-CH" dirty="0">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endParaRPr lang="de-CH"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BAA4C411-C2CB-4DE9-80F9-DF1E7E766BA1}" type="slidenum">
              <a:rPr lang="de-CH">
                <a:solidFill>
                  <a:prstClr val="black">
                    <a:tint val="75000"/>
                  </a:prstClr>
                </a:solidFill>
              </a:rPr>
              <a:pPr>
                <a:defRPr/>
              </a:pPr>
              <a:t>‹Nr.›</a:t>
            </a:fld>
            <a:endParaRPr lang="de-CH" dirty="0">
              <a:solidFill>
                <a:prstClr val="black">
                  <a:tint val="75000"/>
                </a:prstClr>
              </a:solidFill>
            </a:endParaRPr>
          </a:p>
        </p:txBody>
      </p:sp>
    </p:spTree>
    <p:extLst>
      <p:ext uri="{BB962C8B-B14F-4D97-AF65-F5344CB8AC3E}">
        <p14:creationId xmlns:p14="http://schemas.microsoft.com/office/powerpoint/2010/main" val="1437051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pPr>
              <a:defRPr/>
            </a:pPr>
            <a:fld id="{0DE43EAD-837A-44ED-A59C-50361B0F817C}" type="datetimeFigureOut">
              <a:rPr lang="de-CH">
                <a:solidFill>
                  <a:prstClr val="black">
                    <a:tint val="75000"/>
                  </a:prstClr>
                </a:solidFill>
              </a:rPr>
              <a:pPr>
                <a:defRPr/>
              </a:pPr>
              <a:t>04.02.2026</a:t>
            </a:fld>
            <a:endParaRPr lang="de-CH" dirty="0">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endParaRPr lang="de-CH"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826C08B7-112B-4123-A9FB-B4AACBFDB631}" type="slidenum">
              <a:rPr lang="de-CH">
                <a:solidFill>
                  <a:prstClr val="black">
                    <a:tint val="75000"/>
                  </a:prstClr>
                </a:solidFill>
              </a:rPr>
              <a:pPr>
                <a:defRPr/>
              </a:pPr>
              <a:t>‹Nr.›</a:t>
            </a:fld>
            <a:endParaRPr lang="de-CH" dirty="0">
              <a:solidFill>
                <a:prstClr val="black">
                  <a:tint val="75000"/>
                </a:prstClr>
              </a:solidFill>
            </a:endParaRPr>
          </a:p>
        </p:txBody>
      </p:sp>
    </p:spTree>
    <p:extLst>
      <p:ext uri="{BB962C8B-B14F-4D97-AF65-F5344CB8AC3E}">
        <p14:creationId xmlns:p14="http://schemas.microsoft.com/office/powerpoint/2010/main" val="1272490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547AD332-5129-45A9-8BED-CD57606B249A}" type="datetimeFigureOut">
              <a:rPr lang="de-CH">
                <a:solidFill>
                  <a:prstClr val="black">
                    <a:tint val="75000"/>
                  </a:prstClr>
                </a:solidFill>
              </a:rPr>
              <a:pPr>
                <a:defRPr/>
              </a:pPr>
              <a:t>04.02.2026</a:t>
            </a:fld>
            <a:endParaRPr lang="de-CH" dirty="0">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endParaRPr lang="de-CH"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4F3DC5C5-3858-41BA-8C5B-8746610B3456}" type="slidenum">
              <a:rPr lang="de-CH">
                <a:solidFill>
                  <a:prstClr val="black">
                    <a:tint val="75000"/>
                  </a:prstClr>
                </a:solidFill>
              </a:rPr>
              <a:pPr>
                <a:defRPr/>
              </a:pPr>
              <a:t>‹Nr.›</a:t>
            </a:fld>
            <a:endParaRPr lang="de-CH" dirty="0">
              <a:solidFill>
                <a:prstClr val="black">
                  <a:tint val="75000"/>
                </a:prstClr>
              </a:solidFill>
            </a:endParaRPr>
          </a:p>
        </p:txBody>
      </p:sp>
    </p:spTree>
    <p:extLst>
      <p:ext uri="{BB962C8B-B14F-4D97-AF65-F5344CB8AC3E}">
        <p14:creationId xmlns:p14="http://schemas.microsoft.com/office/powerpoint/2010/main" val="3529213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3"/>
          <p:cNvSpPr>
            <a:spLocks noGrp="1"/>
          </p:cNvSpPr>
          <p:nvPr>
            <p:ph type="dt" sz="half" idx="10"/>
          </p:nvPr>
        </p:nvSpPr>
        <p:spPr/>
        <p:txBody>
          <a:bodyPr/>
          <a:lstStyle>
            <a:lvl1pPr>
              <a:defRPr/>
            </a:lvl1pPr>
          </a:lstStyle>
          <a:p>
            <a:pPr>
              <a:defRPr/>
            </a:pPr>
            <a:fld id="{3C22490E-BCC1-46F3-8159-904D0AA62BDE}" type="datetimeFigureOut">
              <a:rPr lang="de-CH">
                <a:solidFill>
                  <a:prstClr val="black">
                    <a:tint val="75000"/>
                  </a:prstClr>
                </a:solidFill>
              </a:rPr>
              <a:pPr>
                <a:defRPr/>
              </a:pPr>
              <a:t>04.02.2026</a:t>
            </a:fld>
            <a:endParaRPr lang="de-CH" dirty="0">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endParaRPr lang="de-CH" dirty="0">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7CB434FB-A691-4FCD-A196-D8418FA92E36}" type="slidenum">
              <a:rPr lang="de-CH">
                <a:solidFill>
                  <a:prstClr val="black">
                    <a:tint val="75000"/>
                  </a:prstClr>
                </a:solidFill>
              </a:rPr>
              <a:pPr>
                <a:defRPr/>
              </a:pPr>
              <a:t>‹Nr.›</a:t>
            </a:fld>
            <a:endParaRPr lang="de-CH" dirty="0">
              <a:solidFill>
                <a:prstClr val="black">
                  <a:tint val="75000"/>
                </a:prstClr>
              </a:solidFill>
            </a:endParaRPr>
          </a:p>
        </p:txBody>
      </p:sp>
    </p:spTree>
    <p:extLst>
      <p:ext uri="{BB962C8B-B14F-4D97-AF65-F5344CB8AC3E}">
        <p14:creationId xmlns:p14="http://schemas.microsoft.com/office/powerpoint/2010/main" val="3881804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3"/>
          <p:cNvSpPr>
            <a:spLocks noGrp="1"/>
          </p:cNvSpPr>
          <p:nvPr>
            <p:ph type="dt" sz="half" idx="10"/>
          </p:nvPr>
        </p:nvSpPr>
        <p:spPr/>
        <p:txBody>
          <a:bodyPr/>
          <a:lstStyle>
            <a:lvl1pPr>
              <a:defRPr/>
            </a:lvl1pPr>
          </a:lstStyle>
          <a:p>
            <a:pPr>
              <a:defRPr/>
            </a:pPr>
            <a:fld id="{A0AABD62-7CEC-4E46-BE03-5482C9214767}" type="datetimeFigureOut">
              <a:rPr lang="de-CH">
                <a:solidFill>
                  <a:prstClr val="black">
                    <a:tint val="75000"/>
                  </a:prstClr>
                </a:solidFill>
              </a:rPr>
              <a:pPr>
                <a:defRPr/>
              </a:pPr>
              <a:t>04.02.2026</a:t>
            </a:fld>
            <a:endParaRPr lang="de-CH" dirty="0">
              <a:solidFill>
                <a:prstClr val="black">
                  <a:tint val="75000"/>
                </a:prstClr>
              </a:solidFill>
            </a:endParaRPr>
          </a:p>
        </p:txBody>
      </p:sp>
      <p:sp>
        <p:nvSpPr>
          <p:cNvPr id="8" name="Fußzeilenplatzhalter 4"/>
          <p:cNvSpPr>
            <a:spLocks noGrp="1"/>
          </p:cNvSpPr>
          <p:nvPr>
            <p:ph type="ftr" sz="quarter" idx="11"/>
          </p:nvPr>
        </p:nvSpPr>
        <p:spPr/>
        <p:txBody>
          <a:bodyPr/>
          <a:lstStyle>
            <a:lvl1pPr>
              <a:defRPr/>
            </a:lvl1pPr>
          </a:lstStyle>
          <a:p>
            <a:pPr>
              <a:defRPr/>
            </a:pPr>
            <a:endParaRPr lang="de-CH" dirty="0">
              <a:solidFill>
                <a:prstClr val="black">
                  <a:tint val="75000"/>
                </a:prstClr>
              </a:solidFill>
            </a:endParaRPr>
          </a:p>
        </p:txBody>
      </p:sp>
      <p:sp>
        <p:nvSpPr>
          <p:cNvPr id="9" name="Foliennummernplatzhalter 5"/>
          <p:cNvSpPr>
            <a:spLocks noGrp="1"/>
          </p:cNvSpPr>
          <p:nvPr>
            <p:ph type="sldNum" sz="quarter" idx="12"/>
          </p:nvPr>
        </p:nvSpPr>
        <p:spPr/>
        <p:txBody>
          <a:bodyPr/>
          <a:lstStyle>
            <a:lvl1pPr>
              <a:defRPr/>
            </a:lvl1pPr>
          </a:lstStyle>
          <a:p>
            <a:pPr>
              <a:defRPr/>
            </a:pPr>
            <a:fld id="{B45560D3-C374-4BFB-9556-3A68B1805943}" type="slidenum">
              <a:rPr lang="de-CH">
                <a:solidFill>
                  <a:prstClr val="black">
                    <a:tint val="75000"/>
                  </a:prstClr>
                </a:solidFill>
              </a:rPr>
              <a:pPr>
                <a:defRPr/>
              </a:pPr>
              <a:t>‹Nr.›</a:t>
            </a:fld>
            <a:endParaRPr lang="de-CH" dirty="0">
              <a:solidFill>
                <a:prstClr val="black">
                  <a:tint val="75000"/>
                </a:prstClr>
              </a:solidFill>
            </a:endParaRPr>
          </a:p>
        </p:txBody>
      </p:sp>
    </p:spTree>
    <p:extLst>
      <p:ext uri="{BB962C8B-B14F-4D97-AF65-F5344CB8AC3E}">
        <p14:creationId xmlns:p14="http://schemas.microsoft.com/office/powerpoint/2010/main" val="1090153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3"/>
          <p:cNvSpPr>
            <a:spLocks noGrp="1"/>
          </p:cNvSpPr>
          <p:nvPr>
            <p:ph type="dt" sz="half" idx="10"/>
          </p:nvPr>
        </p:nvSpPr>
        <p:spPr/>
        <p:txBody>
          <a:bodyPr/>
          <a:lstStyle>
            <a:lvl1pPr>
              <a:defRPr/>
            </a:lvl1pPr>
          </a:lstStyle>
          <a:p>
            <a:pPr>
              <a:defRPr/>
            </a:pPr>
            <a:fld id="{F0144D68-10F7-4862-903D-627C4B878EBC}" type="datetimeFigureOut">
              <a:rPr lang="de-CH">
                <a:solidFill>
                  <a:prstClr val="black">
                    <a:tint val="75000"/>
                  </a:prstClr>
                </a:solidFill>
              </a:rPr>
              <a:pPr>
                <a:defRPr/>
              </a:pPr>
              <a:t>04.02.2026</a:t>
            </a:fld>
            <a:endParaRPr lang="de-CH" dirty="0">
              <a:solidFill>
                <a:prstClr val="black">
                  <a:tint val="75000"/>
                </a:prstClr>
              </a:solidFill>
            </a:endParaRPr>
          </a:p>
        </p:txBody>
      </p:sp>
      <p:sp>
        <p:nvSpPr>
          <p:cNvPr id="4" name="Fußzeilenplatzhalter 4"/>
          <p:cNvSpPr>
            <a:spLocks noGrp="1"/>
          </p:cNvSpPr>
          <p:nvPr>
            <p:ph type="ftr" sz="quarter" idx="11"/>
          </p:nvPr>
        </p:nvSpPr>
        <p:spPr/>
        <p:txBody>
          <a:bodyPr/>
          <a:lstStyle>
            <a:lvl1pPr>
              <a:defRPr/>
            </a:lvl1pPr>
          </a:lstStyle>
          <a:p>
            <a:pPr>
              <a:defRPr/>
            </a:pPr>
            <a:endParaRPr lang="de-CH" dirty="0">
              <a:solidFill>
                <a:prstClr val="black">
                  <a:tint val="75000"/>
                </a:prstClr>
              </a:solidFill>
            </a:endParaRPr>
          </a:p>
        </p:txBody>
      </p:sp>
      <p:sp>
        <p:nvSpPr>
          <p:cNvPr id="5" name="Foliennummernplatzhalter 5"/>
          <p:cNvSpPr>
            <a:spLocks noGrp="1"/>
          </p:cNvSpPr>
          <p:nvPr>
            <p:ph type="sldNum" sz="quarter" idx="12"/>
          </p:nvPr>
        </p:nvSpPr>
        <p:spPr/>
        <p:txBody>
          <a:bodyPr/>
          <a:lstStyle>
            <a:lvl1pPr>
              <a:defRPr/>
            </a:lvl1pPr>
          </a:lstStyle>
          <a:p>
            <a:pPr>
              <a:defRPr/>
            </a:pPr>
            <a:fld id="{DD568309-7474-4653-A3F0-8FC673B273A3}" type="slidenum">
              <a:rPr lang="de-CH">
                <a:solidFill>
                  <a:prstClr val="black">
                    <a:tint val="75000"/>
                  </a:prstClr>
                </a:solidFill>
              </a:rPr>
              <a:pPr>
                <a:defRPr/>
              </a:pPr>
              <a:t>‹Nr.›</a:t>
            </a:fld>
            <a:endParaRPr lang="de-CH" dirty="0">
              <a:solidFill>
                <a:prstClr val="black">
                  <a:tint val="75000"/>
                </a:prstClr>
              </a:solidFill>
            </a:endParaRPr>
          </a:p>
        </p:txBody>
      </p:sp>
    </p:spTree>
    <p:extLst>
      <p:ext uri="{BB962C8B-B14F-4D97-AF65-F5344CB8AC3E}">
        <p14:creationId xmlns:p14="http://schemas.microsoft.com/office/powerpoint/2010/main" val="3554405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73E73F3A-DD7A-4DC3-9089-AE41C1EC7D13}" type="datetimeFigureOut">
              <a:rPr lang="de-CH">
                <a:solidFill>
                  <a:prstClr val="black">
                    <a:tint val="75000"/>
                  </a:prstClr>
                </a:solidFill>
              </a:rPr>
              <a:pPr>
                <a:defRPr/>
              </a:pPr>
              <a:t>04.02.2026</a:t>
            </a:fld>
            <a:endParaRPr lang="de-CH" dirty="0">
              <a:solidFill>
                <a:prstClr val="black">
                  <a:tint val="75000"/>
                </a:prstClr>
              </a:solidFill>
            </a:endParaRPr>
          </a:p>
        </p:txBody>
      </p:sp>
      <p:sp>
        <p:nvSpPr>
          <p:cNvPr id="3" name="Fußzeilenplatzhalter 4"/>
          <p:cNvSpPr>
            <a:spLocks noGrp="1"/>
          </p:cNvSpPr>
          <p:nvPr>
            <p:ph type="ftr" sz="quarter" idx="11"/>
          </p:nvPr>
        </p:nvSpPr>
        <p:spPr/>
        <p:txBody>
          <a:bodyPr/>
          <a:lstStyle>
            <a:lvl1pPr>
              <a:defRPr/>
            </a:lvl1pPr>
          </a:lstStyle>
          <a:p>
            <a:pPr>
              <a:defRPr/>
            </a:pPr>
            <a:endParaRPr lang="de-CH" dirty="0">
              <a:solidFill>
                <a:prstClr val="black">
                  <a:tint val="75000"/>
                </a:prstClr>
              </a:solidFill>
            </a:endParaRPr>
          </a:p>
        </p:txBody>
      </p:sp>
      <p:sp>
        <p:nvSpPr>
          <p:cNvPr id="4" name="Foliennummernplatzhalter 5"/>
          <p:cNvSpPr>
            <a:spLocks noGrp="1"/>
          </p:cNvSpPr>
          <p:nvPr>
            <p:ph type="sldNum" sz="quarter" idx="12"/>
          </p:nvPr>
        </p:nvSpPr>
        <p:spPr/>
        <p:txBody>
          <a:bodyPr/>
          <a:lstStyle>
            <a:lvl1pPr>
              <a:defRPr/>
            </a:lvl1pPr>
          </a:lstStyle>
          <a:p>
            <a:pPr>
              <a:defRPr/>
            </a:pPr>
            <a:fld id="{B422B941-230C-4A6F-ABDB-C5080B36113C}" type="slidenum">
              <a:rPr lang="de-CH">
                <a:solidFill>
                  <a:prstClr val="black">
                    <a:tint val="75000"/>
                  </a:prstClr>
                </a:solidFill>
              </a:rPr>
              <a:pPr>
                <a:defRPr/>
              </a:pPr>
              <a:t>‹Nr.›</a:t>
            </a:fld>
            <a:endParaRPr lang="de-CH" dirty="0">
              <a:solidFill>
                <a:prstClr val="black">
                  <a:tint val="75000"/>
                </a:prstClr>
              </a:solidFill>
            </a:endParaRPr>
          </a:p>
        </p:txBody>
      </p:sp>
    </p:spTree>
    <p:extLst>
      <p:ext uri="{BB962C8B-B14F-4D97-AF65-F5344CB8AC3E}">
        <p14:creationId xmlns:p14="http://schemas.microsoft.com/office/powerpoint/2010/main" val="1596567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2CFE2018-B6F6-4ADE-A8C2-6E0652C1A792}" type="datetimeFigureOut">
              <a:rPr lang="de-CH">
                <a:solidFill>
                  <a:prstClr val="black">
                    <a:tint val="75000"/>
                  </a:prstClr>
                </a:solidFill>
              </a:rPr>
              <a:pPr>
                <a:defRPr/>
              </a:pPr>
              <a:t>04.02.2026</a:t>
            </a:fld>
            <a:endParaRPr lang="de-CH" dirty="0">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endParaRPr lang="de-CH" dirty="0">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9DCBEC31-266B-4C66-82F6-F6E167FA4887}" type="slidenum">
              <a:rPr lang="de-CH">
                <a:solidFill>
                  <a:prstClr val="black">
                    <a:tint val="75000"/>
                  </a:prstClr>
                </a:solidFill>
              </a:rPr>
              <a:pPr>
                <a:defRPr/>
              </a:pPr>
              <a:t>‹Nr.›</a:t>
            </a:fld>
            <a:endParaRPr lang="de-CH" dirty="0">
              <a:solidFill>
                <a:prstClr val="black">
                  <a:tint val="75000"/>
                </a:prstClr>
              </a:solidFill>
            </a:endParaRPr>
          </a:p>
        </p:txBody>
      </p:sp>
    </p:spTree>
    <p:extLst>
      <p:ext uri="{BB962C8B-B14F-4D97-AF65-F5344CB8AC3E}">
        <p14:creationId xmlns:p14="http://schemas.microsoft.com/office/powerpoint/2010/main" val="1699867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pPr>
              <a:defRPr/>
            </a:pPr>
            <a:fld id="{D0EB53B1-50E1-42D8-92D5-1223E931570E}" type="datetimeFigureOut">
              <a:rPr lang="de-CH"/>
              <a:pPr>
                <a:defRPr/>
              </a:pPr>
              <a:t>04.02.2026</a:t>
            </a:fld>
            <a:endParaRPr lang="de-CH" dirty="0"/>
          </a:p>
        </p:txBody>
      </p:sp>
      <p:sp>
        <p:nvSpPr>
          <p:cNvPr id="5" name="Fußzeilenplatzhalter 4"/>
          <p:cNvSpPr>
            <a:spLocks noGrp="1"/>
          </p:cNvSpPr>
          <p:nvPr>
            <p:ph type="ftr" sz="quarter" idx="11"/>
          </p:nvPr>
        </p:nvSpPr>
        <p:spPr/>
        <p:txBody>
          <a:bodyPr/>
          <a:lstStyle>
            <a:lvl1pPr>
              <a:defRPr/>
            </a:lvl1pPr>
          </a:lstStyle>
          <a:p>
            <a:pPr>
              <a:defRPr/>
            </a:pPr>
            <a:endParaRPr lang="de-CH" dirty="0"/>
          </a:p>
        </p:txBody>
      </p:sp>
      <p:sp>
        <p:nvSpPr>
          <p:cNvPr id="6" name="Foliennummernplatzhalter 5"/>
          <p:cNvSpPr>
            <a:spLocks noGrp="1"/>
          </p:cNvSpPr>
          <p:nvPr>
            <p:ph type="sldNum" sz="quarter" idx="12"/>
          </p:nvPr>
        </p:nvSpPr>
        <p:spPr/>
        <p:txBody>
          <a:bodyPr/>
          <a:lstStyle>
            <a:lvl1pPr>
              <a:defRPr/>
            </a:lvl1pPr>
          </a:lstStyle>
          <a:p>
            <a:pPr>
              <a:defRPr/>
            </a:pPr>
            <a:fld id="{B86AB6D5-1F55-441F-A807-7D2E2AA14018}" type="slidenum">
              <a:rPr lang="de-CH"/>
              <a:pPr>
                <a:defRPr/>
              </a:pPr>
              <a:t>‹Nr.›</a:t>
            </a:fld>
            <a:endParaRPr lang="de-CH"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D2B11CA1-B63E-41E6-A803-B7A0ECBA177D}" type="datetimeFigureOut">
              <a:rPr lang="de-CH">
                <a:solidFill>
                  <a:prstClr val="black">
                    <a:tint val="75000"/>
                  </a:prstClr>
                </a:solidFill>
              </a:rPr>
              <a:pPr>
                <a:defRPr/>
              </a:pPr>
              <a:t>04.02.2026</a:t>
            </a:fld>
            <a:endParaRPr lang="de-CH" dirty="0">
              <a:solidFill>
                <a:prstClr val="black">
                  <a:tint val="75000"/>
                </a:prstClr>
              </a:solidFill>
            </a:endParaRPr>
          </a:p>
        </p:txBody>
      </p:sp>
      <p:sp>
        <p:nvSpPr>
          <p:cNvPr id="6" name="Fußzeilenplatzhalter 4"/>
          <p:cNvSpPr>
            <a:spLocks noGrp="1"/>
          </p:cNvSpPr>
          <p:nvPr>
            <p:ph type="ftr" sz="quarter" idx="11"/>
          </p:nvPr>
        </p:nvSpPr>
        <p:spPr/>
        <p:txBody>
          <a:bodyPr/>
          <a:lstStyle>
            <a:lvl1pPr>
              <a:defRPr/>
            </a:lvl1pPr>
          </a:lstStyle>
          <a:p>
            <a:pPr>
              <a:defRPr/>
            </a:pPr>
            <a:endParaRPr lang="de-CH" dirty="0">
              <a:solidFill>
                <a:prstClr val="black">
                  <a:tint val="75000"/>
                </a:prstClr>
              </a:solidFill>
            </a:endParaRPr>
          </a:p>
        </p:txBody>
      </p:sp>
      <p:sp>
        <p:nvSpPr>
          <p:cNvPr id="7" name="Foliennummernplatzhalter 5"/>
          <p:cNvSpPr>
            <a:spLocks noGrp="1"/>
          </p:cNvSpPr>
          <p:nvPr>
            <p:ph type="sldNum" sz="quarter" idx="12"/>
          </p:nvPr>
        </p:nvSpPr>
        <p:spPr/>
        <p:txBody>
          <a:bodyPr/>
          <a:lstStyle>
            <a:lvl1pPr>
              <a:defRPr/>
            </a:lvl1pPr>
          </a:lstStyle>
          <a:p>
            <a:pPr>
              <a:defRPr/>
            </a:pPr>
            <a:fld id="{19AE3668-0314-441C-847E-260A9FE84BD6}" type="slidenum">
              <a:rPr lang="de-CH">
                <a:solidFill>
                  <a:prstClr val="black">
                    <a:tint val="75000"/>
                  </a:prstClr>
                </a:solidFill>
              </a:rPr>
              <a:pPr>
                <a:defRPr/>
              </a:pPr>
              <a:t>‹Nr.›</a:t>
            </a:fld>
            <a:endParaRPr lang="de-CH" dirty="0">
              <a:solidFill>
                <a:prstClr val="black">
                  <a:tint val="75000"/>
                </a:prstClr>
              </a:solidFill>
            </a:endParaRPr>
          </a:p>
        </p:txBody>
      </p:sp>
    </p:spTree>
    <p:extLst>
      <p:ext uri="{BB962C8B-B14F-4D97-AF65-F5344CB8AC3E}">
        <p14:creationId xmlns:p14="http://schemas.microsoft.com/office/powerpoint/2010/main" val="1290479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pPr>
              <a:defRPr/>
            </a:pPr>
            <a:fld id="{0FE5FF0F-E957-43D1-B0A1-CF17B82E293B}" type="datetimeFigureOut">
              <a:rPr lang="de-CH">
                <a:solidFill>
                  <a:prstClr val="black">
                    <a:tint val="75000"/>
                  </a:prstClr>
                </a:solidFill>
              </a:rPr>
              <a:pPr>
                <a:defRPr/>
              </a:pPr>
              <a:t>04.02.2026</a:t>
            </a:fld>
            <a:endParaRPr lang="de-CH" dirty="0">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endParaRPr lang="de-CH"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50532631-871F-4092-A308-E64859156A53}" type="slidenum">
              <a:rPr lang="de-CH">
                <a:solidFill>
                  <a:prstClr val="black">
                    <a:tint val="75000"/>
                  </a:prstClr>
                </a:solidFill>
              </a:rPr>
              <a:pPr>
                <a:defRPr/>
              </a:pPr>
              <a:t>‹Nr.›</a:t>
            </a:fld>
            <a:endParaRPr lang="de-CH" dirty="0">
              <a:solidFill>
                <a:prstClr val="black">
                  <a:tint val="75000"/>
                </a:prstClr>
              </a:solidFill>
            </a:endParaRPr>
          </a:p>
        </p:txBody>
      </p:sp>
    </p:spTree>
    <p:extLst>
      <p:ext uri="{BB962C8B-B14F-4D97-AF65-F5344CB8AC3E}">
        <p14:creationId xmlns:p14="http://schemas.microsoft.com/office/powerpoint/2010/main" val="2289813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pPr>
              <a:defRPr/>
            </a:pPr>
            <a:fld id="{53D631A3-8E6B-4E0D-9C42-E13E5C4E0266}" type="datetimeFigureOut">
              <a:rPr lang="de-CH">
                <a:solidFill>
                  <a:prstClr val="black">
                    <a:tint val="75000"/>
                  </a:prstClr>
                </a:solidFill>
              </a:rPr>
              <a:pPr>
                <a:defRPr/>
              </a:pPr>
              <a:t>04.02.2026</a:t>
            </a:fld>
            <a:endParaRPr lang="de-CH" dirty="0">
              <a:solidFill>
                <a:prstClr val="black">
                  <a:tint val="75000"/>
                </a:prstClr>
              </a:solidFill>
            </a:endParaRPr>
          </a:p>
        </p:txBody>
      </p:sp>
      <p:sp>
        <p:nvSpPr>
          <p:cNvPr id="5" name="Fußzeilenplatzhalter 4"/>
          <p:cNvSpPr>
            <a:spLocks noGrp="1"/>
          </p:cNvSpPr>
          <p:nvPr>
            <p:ph type="ftr" sz="quarter" idx="11"/>
          </p:nvPr>
        </p:nvSpPr>
        <p:spPr/>
        <p:txBody>
          <a:bodyPr/>
          <a:lstStyle>
            <a:lvl1pPr>
              <a:defRPr/>
            </a:lvl1pPr>
          </a:lstStyle>
          <a:p>
            <a:pPr>
              <a:defRPr/>
            </a:pPr>
            <a:endParaRPr lang="de-CH" dirty="0">
              <a:solidFill>
                <a:prstClr val="black">
                  <a:tint val="75000"/>
                </a:prstClr>
              </a:solidFill>
            </a:endParaRPr>
          </a:p>
        </p:txBody>
      </p:sp>
      <p:sp>
        <p:nvSpPr>
          <p:cNvPr id="6" name="Foliennummernplatzhalter 5"/>
          <p:cNvSpPr>
            <a:spLocks noGrp="1"/>
          </p:cNvSpPr>
          <p:nvPr>
            <p:ph type="sldNum" sz="quarter" idx="12"/>
          </p:nvPr>
        </p:nvSpPr>
        <p:spPr/>
        <p:txBody>
          <a:bodyPr/>
          <a:lstStyle>
            <a:lvl1pPr>
              <a:defRPr/>
            </a:lvl1pPr>
          </a:lstStyle>
          <a:p>
            <a:pPr>
              <a:defRPr/>
            </a:pPr>
            <a:fld id="{156DFDBA-DD9E-40C4-853A-EB1A2B00ED4B}" type="slidenum">
              <a:rPr lang="de-CH">
                <a:solidFill>
                  <a:prstClr val="black">
                    <a:tint val="75000"/>
                  </a:prstClr>
                </a:solidFill>
              </a:rPr>
              <a:pPr>
                <a:defRPr/>
              </a:pPr>
              <a:t>‹Nr.›</a:t>
            </a:fld>
            <a:endParaRPr lang="de-CH" dirty="0">
              <a:solidFill>
                <a:prstClr val="black">
                  <a:tint val="75000"/>
                </a:prstClr>
              </a:solidFill>
            </a:endParaRPr>
          </a:p>
        </p:txBody>
      </p:sp>
    </p:spTree>
    <p:extLst>
      <p:ext uri="{BB962C8B-B14F-4D97-AF65-F5344CB8AC3E}">
        <p14:creationId xmlns:p14="http://schemas.microsoft.com/office/powerpoint/2010/main" val="3231091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2_Aufzählung und Inhalt rechts">
    <p:spTree>
      <p:nvGrpSpPr>
        <p:cNvPr id="1" name=""/>
        <p:cNvGrpSpPr/>
        <p:nvPr/>
      </p:nvGrpSpPr>
      <p:grpSpPr>
        <a:xfrm>
          <a:off x="0" y="0"/>
          <a:ext cx="0" cy="0"/>
          <a:chOff x="0" y="0"/>
          <a:chExt cx="0" cy="0"/>
        </a:xfrm>
      </p:grpSpPr>
      <p:sp>
        <p:nvSpPr>
          <p:cNvPr id="6" name="Inhaltsplatzhalter 2"/>
          <p:cNvSpPr>
            <a:spLocks noGrp="1"/>
          </p:cNvSpPr>
          <p:nvPr>
            <p:ph sz="quarter" idx="24" hasCustomPrompt="1"/>
          </p:nvPr>
        </p:nvSpPr>
        <p:spPr>
          <a:xfrm>
            <a:off x="179513" y="1412778"/>
            <a:ext cx="4464496" cy="4896543"/>
          </a:xfrm>
          <a:prstGeom prst="rect">
            <a:avLst/>
          </a:prstGeom>
        </p:spPr>
        <p:txBody>
          <a:bodyPr lIns="0" tIns="0" rIns="0" bIns="0"/>
          <a:lstStyle>
            <a:lvl1pPr marL="342892" indent="-342892">
              <a:spcBef>
                <a:spcPts val="0"/>
              </a:spcBef>
              <a:spcAft>
                <a:spcPts val="600"/>
              </a:spcAft>
              <a:buFont typeface="Arial" panose="020B0604020202020204" pitchFamily="34" charset="0"/>
              <a:buChar char="•"/>
              <a:defRPr sz="1800" baseline="0">
                <a:solidFill>
                  <a:srgbClr val="505050"/>
                </a:solidFill>
              </a:defRPr>
            </a:lvl1pPr>
            <a:lvl2pPr marL="714357" indent="-359991">
              <a:spcBef>
                <a:spcPts val="0"/>
              </a:spcBef>
              <a:buFont typeface="Arial" panose="020B0604020202020204" pitchFamily="34" charset="0"/>
              <a:buChar char="•"/>
              <a:defRPr sz="1800">
                <a:solidFill>
                  <a:srgbClr val="555146"/>
                </a:solidFill>
              </a:defRPr>
            </a:lvl2pPr>
            <a:lvl3pPr marL="1076298" indent="-361941">
              <a:buFont typeface="Arial" pitchFamily="34" charset="0"/>
              <a:buChar char="•"/>
              <a:defRPr sz="2000">
                <a:solidFill>
                  <a:srgbClr val="555146"/>
                </a:solidFill>
              </a:defRPr>
            </a:lvl3pPr>
            <a:lvl4pPr marL="1438239" indent="-361941">
              <a:buFont typeface="Arial" pitchFamily="34" charset="0"/>
              <a:buChar char="•"/>
              <a:defRPr sz="2000">
                <a:solidFill>
                  <a:srgbClr val="555146"/>
                </a:solidFill>
              </a:defRPr>
            </a:lvl4pPr>
            <a:lvl5pPr marL="1790655" indent="-352416">
              <a:buFont typeface="Arial" pitchFamily="34" charset="0"/>
              <a:buChar char="•"/>
              <a:defRPr sz="2000">
                <a:solidFill>
                  <a:srgbClr val="555146"/>
                </a:solidFill>
              </a:defRPr>
            </a:lvl5pPr>
            <a:lvl9pPr>
              <a:defRPr sz="1800"/>
            </a:lvl9pPr>
          </a:lstStyle>
          <a:p>
            <a:pPr lvl="0"/>
            <a:r>
              <a:rPr lang="de-CH" dirty="0"/>
              <a:t>Aufzählungen werden nach Möglichkeit in einer Ebene dargestellt und mit maximal zwei Zeilen pro Ebene.</a:t>
            </a:r>
          </a:p>
          <a:p>
            <a:pPr lvl="0"/>
            <a:endParaRPr lang="de-CH" dirty="0"/>
          </a:p>
          <a:p>
            <a:pPr lvl="1"/>
            <a:endParaRPr lang="de-CH" dirty="0"/>
          </a:p>
          <a:p>
            <a:pPr lvl="1"/>
            <a:endParaRPr lang="de-CH" dirty="0"/>
          </a:p>
          <a:p>
            <a:pPr lvl="0"/>
            <a:endParaRPr lang="de-CH" dirty="0"/>
          </a:p>
          <a:p>
            <a:pPr lvl="8"/>
            <a:endParaRPr lang="de-CH" dirty="0"/>
          </a:p>
          <a:p>
            <a:pPr lvl="0"/>
            <a:endParaRPr lang="de-CH" dirty="0"/>
          </a:p>
        </p:txBody>
      </p:sp>
      <p:sp>
        <p:nvSpPr>
          <p:cNvPr id="8" name="Datumsplatzhalter 1"/>
          <p:cNvSpPr>
            <a:spLocks noGrp="1"/>
          </p:cNvSpPr>
          <p:nvPr>
            <p:ph type="dt" sz="half" idx="28"/>
          </p:nvPr>
        </p:nvSpPr>
        <p:spPr>
          <a:xfrm>
            <a:off x="179512" y="6501341"/>
            <a:ext cx="1620488" cy="240000"/>
          </a:xfrm>
        </p:spPr>
        <p:txBody>
          <a:bodyPr/>
          <a:lstStyle/>
          <a:p>
            <a:r>
              <a:rPr lang="de-DE"/>
              <a:t>Behördeninformation | 28.01.2025</a:t>
            </a:r>
            <a:endParaRPr lang="de-CH" dirty="0"/>
          </a:p>
        </p:txBody>
      </p:sp>
      <p:sp>
        <p:nvSpPr>
          <p:cNvPr id="11" name="Inhaltsplatzhalter 10"/>
          <p:cNvSpPr>
            <a:spLocks noGrp="1"/>
          </p:cNvSpPr>
          <p:nvPr>
            <p:ph sz="quarter" idx="30" hasCustomPrompt="1"/>
          </p:nvPr>
        </p:nvSpPr>
        <p:spPr>
          <a:xfrm>
            <a:off x="4716016" y="1412778"/>
            <a:ext cx="4248470" cy="4896543"/>
          </a:xfrm>
          <a:prstGeom prst="rect">
            <a:avLst/>
          </a:prstGeom>
        </p:spPr>
        <p:txBody>
          <a:bodyPr lIns="0" tIns="0" rIns="0" bIns="0"/>
          <a:lstStyle>
            <a:lvl1pPr>
              <a:defRPr lang="de-CH" sz="1800" baseline="0" dirty="0">
                <a:solidFill>
                  <a:srgbClr val="505050"/>
                </a:solidFill>
              </a:defRPr>
            </a:lvl1pPr>
          </a:lstStyle>
          <a:p>
            <a:pPr lvl="0">
              <a:spcBef>
                <a:spcPts val="0"/>
              </a:spcBef>
              <a:spcAft>
                <a:spcPts val="600"/>
              </a:spcAft>
            </a:pPr>
            <a:r>
              <a:rPr lang="de-CH" dirty="0"/>
              <a:t>Inhalt einfügen (Tabelle, Grafik, Bild)</a:t>
            </a:r>
          </a:p>
        </p:txBody>
      </p:sp>
      <p:sp>
        <p:nvSpPr>
          <p:cNvPr id="9" name="Foliennummernplatzhalter 4"/>
          <p:cNvSpPr>
            <a:spLocks noGrp="1"/>
          </p:cNvSpPr>
          <p:nvPr>
            <p:ph type="sldNum" sz="quarter" idx="27"/>
          </p:nvPr>
        </p:nvSpPr>
        <p:spPr>
          <a:xfrm>
            <a:off x="8028000" y="6501340"/>
            <a:ext cx="936487" cy="240000"/>
          </a:xfrm>
        </p:spPr>
        <p:txBody>
          <a:bodyPr/>
          <a:lstStyle/>
          <a:p>
            <a:fld id="{40C5FE49-9697-477B-A8DB-A6C6D6CEB684}" type="slidenum">
              <a:rPr lang="de-CH" smtClean="0"/>
              <a:pPr/>
              <a:t>‹Nr.›</a:t>
            </a:fld>
            <a:endParaRPr lang="de-CH"/>
          </a:p>
        </p:txBody>
      </p:sp>
      <p:sp>
        <p:nvSpPr>
          <p:cNvPr id="10" name="Textplatzhalter 3"/>
          <p:cNvSpPr>
            <a:spLocks noGrp="1"/>
          </p:cNvSpPr>
          <p:nvPr>
            <p:ph type="body" sz="quarter" idx="29" hasCustomPrompt="1"/>
          </p:nvPr>
        </p:nvSpPr>
        <p:spPr>
          <a:xfrm>
            <a:off x="179513" y="260650"/>
            <a:ext cx="6624373" cy="1013391"/>
          </a:xfrm>
          <a:prstGeom prst="rect">
            <a:avLst/>
          </a:prstGeom>
        </p:spPr>
        <p:txBody>
          <a:bodyPr lIns="0"/>
          <a:lstStyle>
            <a:lvl1pPr marL="0" indent="0">
              <a:lnSpc>
                <a:spcPts val="2880"/>
              </a:lnSpc>
              <a:spcBef>
                <a:spcPts val="0"/>
              </a:spcBef>
              <a:buNone/>
              <a:defRPr sz="2400" b="1" baseline="0">
                <a:solidFill>
                  <a:srgbClr val="282828"/>
                </a:solidFill>
              </a:defRPr>
            </a:lvl1pPr>
          </a:lstStyle>
          <a:p>
            <a:r>
              <a:rPr lang="de-CH" dirty="0"/>
              <a:t>Folientitel enthält die Aussage auf maximal zwei Zeilen</a:t>
            </a:r>
          </a:p>
        </p:txBody>
      </p:sp>
    </p:spTree>
    <p:extLst>
      <p:ext uri="{BB962C8B-B14F-4D97-AF65-F5344CB8AC3E}">
        <p14:creationId xmlns:p14="http://schemas.microsoft.com/office/powerpoint/2010/main" val="2730215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528066" y="889820"/>
            <a:ext cx="7492181" cy="3598606"/>
          </a:xfrm>
        </p:spPr>
        <p:txBody>
          <a:bodyPr anchor="t">
            <a:normAutofit/>
          </a:bodyPr>
          <a:lstStyle>
            <a:lvl1pPr algn="l">
              <a:defRPr sz="405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528066" y="4488426"/>
            <a:ext cx="5243832" cy="1302774"/>
          </a:xfrm>
        </p:spPr>
        <p:txBody>
          <a:bodyPr anchor="b">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2/4/2026</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4174678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2/4/2026</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err="1"/>
              <a:t>Gesundheitsregion</a:t>
            </a:r>
            <a:r>
              <a:rPr lang="en-US" dirty="0"/>
              <a:t> </a:t>
            </a:r>
            <a:r>
              <a:rPr lang="en-US" dirty="0" err="1"/>
              <a:t>Oberengadin</a:t>
            </a:r>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‹Nr.›</a:t>
            </a:fld>
            <a:endParaRPr lang="en-US" dirty="0"/>
          </a:p>
        </p:txBody>
      </p:sp>
    </p:spTree>
    <p:extLst>
      <p:ext uri="{BB962C8B-B14F-4D97-AF65-F5344CB8AC3E}">
        <p14:creationId xmlns:p14="http://schemas.microsoft.com/office/powerpoint/2010/main" val="3863714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536538" y="1709739"/>
            <a:ext cx="797405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536538" y="4589464"/>
            <a:ext cx="797405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2/4/2026</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1769332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525477" y="914400"/>
            <a:ext cx="8018449"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528066" y="2221992"/>
            <a:ext cx="390906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4636008" y="2221992"/>
            <a:ext cx="390906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2/4/2026</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1883825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528065" y="929148"/>
            <a:ext cx="8017002"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528066" y="1756539"/>
            <a:ext cx="3909060" cy="657225"/>
          </a:xfrm>
        </p:spPr>
        <p:txBody>
          <a:bodyPr anchor="b">
            <a:normAutofit/>
          </a:bodyPr>
          <a:lstStyle>
            <a:lvl1pPr marL="0" indent="0">
              <a:buNone/>
              <a:defRPr sz="12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528066" y="2442703"/>
            <a:ext cx="390906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4636008" y="1756539"/>
            <a:ext cx="3909060" cy="657225"/>
          </a:xfrm>
        </p:spPr>
        <p:txBody>
          <a:bodyPr anchor="b">
            <a:normAutofit/>
          </a:bodyPr>
          <a:lstStyle>
            <a:lvl1pPr marL="0" indent="0">
              <a:buNone/>
              <a:defRPr sz="12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4636008" y="2442703"/>
            <a:ext cx="390906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2/4/2026</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1550387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2/4/2026</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17550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9BA2756E-4C40-43F0-BC02-BA800C2ECB72}" type="datetimeFigureOut">
              <a:rPr lang="de-CH"/>
              <a:pPr>
                <a:defRPr/>
              </a:pPr>
              <a:t>04.02.2026</a:t>
            </a:fld>
            <a:endParaRPr lang="de-CH" dirty="0"/>
          </a:p>
        </p:txBody>
      </p:sp>
      <p:sp>
        <p:nvSpPr>
          <p:cNvPr id="5" name="Fußzeilenplatzhalter 4"/>
          <p:cNvSpPr>
            <a:spLocks noGrp="1"/>
          </p:cNvSpPr>
          <p:nvPr>
            <p:ph type="ftr" sz="quarter" idx="11"/>
          </p:nvPr>
        </p:nvSpPr>
        <p:spPr/>
        <p:txBody>
          <a:bodyPr/>
          <a:lstStyle>
            <a:lvl1pPr>
              <a:defRPr/>
            </a:lvl1pPr>
          </a:lstStyle>
          <a:p>
            <a:pPr>
              <a:defRPr/>
            </a:pPr>
            <a:endParaRPr lang="de-CH" dirty="0"/>
          </a:p>
        </p:txBody>
      </p:sp>
      <p:sp>
        <p:nvSpPr>
          <p:cNvPr id="6" name="Foliennummernplatzhalter 5"/>
          <p:cNvSpPr>
            <a:spLocks noGrp="1"/>
          </p:cNvSpPr>
          <p:nvPr>
            <p:ph type="sldNum" sz="quarter" idx="12"/>
          </p:nvPr>
        </p:nvSpPr>
        <p:spPr/>
        <p:txBody>
          <a:bodyPr/>
          <a:lstStyle>
            <a:lvl1pPr>
              <a:defRPr/>
            </a:lvl1pPr>
          </a:lstStyle>
          <a:p>
            <a:pPr>
              <a:defRPr/>
            </a:pPr>
            <a:fld id="{A60FF475-531A-4AE9-A3ED-F781AA4AAC66}" type="slidenum">
              <a:rPr lang="de-CH"/>
              <a:pPr>
                <a:defRPr/>
              </a:pPr>
              <a:t>‹Nr.›</a:t>
            </a:fld>
            <a:endParaRPr lang="de-CH"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2/4/2026</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3406535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528067" y="1069848"/>
            <a:ext cx="3070199" cy="1316736"/>
          </a:xfrm>
        </p:spPr>
        <p:txBody>
          <a:bodyPr anchor="b"/>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3887391" y="1069848"/>
            <a:ext cx="4629150" cy="479120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528067" y="2551176"/>
            <a:ext cx="3070199" cy="331927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2/4/2026</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2258426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528067" y="1066801"/>
            <a:ext cx="3077573" cy="1317523"/>
          </a:xfrm>
        </p:spPr>
        <p:txBody>
          <a:bodyPr anchor="b"/>
          <a:lstStyle>
            <a:lvl1pPr>
              <a:defRPr sz="2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3887391" y="1066800"/>
            <a:ext cx="4629150" cy="47942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528067" y="2552700"/>
            <a:ext cx="3077573" cy="33162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2/4/2026</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4340424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2/4/2026</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1219024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6931742" y="997974"/>
            <a:ext cx="1761782"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576696" y="997973"/>
            <a:ext cx="6355046"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2/4/2026</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133082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3"/>
          <p:cNvSpPr>
            <a:spLocks noGrp="1"/>
          </p:cNvSpPr>
          <p:nvPr>
            <p:ph type="dt" sz="half" idx="10"/>
          </p:nvPr>
        </p:nvSpPr>
        <p:spPr/>
        <p:txBody>
          <a:bodyPr/>
          <a:lstStyle>
            <a:lvl1pPr>
              <a:defRPr/>
            </a:lvl1pPr>
          </a:lstStyle>
          <a:p>
            <a:pPr>
              <a:defRPr/>
            </a:pPr>
            <a:fld id="{16346368-9DA9-4271-BDF4-773B8685BB5D}" type="datetimeFigureOut">
              <a:rPr lang="de-CH"/>
              <a:pPr>
                <a:defRPr/>
              </a:pPr>
              <a:t>04.02.2026</a:t>
            </a:fld>
            <a:endParaRPr lang="de-CH" dirty="0"/>
          </a:p>
        </p:txBody>
      </p:sp>
      <p:sp>
        <p:nvSpPr>
          <p:cNvPr id="6" name="Fußzeilenplatzhalter 4"/>
          <p:cNvSpPr>
            <a:spLocks noGrp="1"/>
          </p:cNvSpPr>
          <p:nvPr>
            <p:ph type="ftr" sz="quarter" idx="11"/>
          </p:nvPr>
        </p:nvSpPr>
        <p:spPr/>
        <p:txBody>
          <a:bodyPr/>
          <a:lstStyle>
            <a:lvl1pPr>
              <a:defRPr/>
            </a:lvl1pPr>
          </a:lstStyle>
          <a:p>
            <a:pPr>
              <a:defRPr/>
            </a:pPr>
            <a:endParaRPr lang="de-CH" dirty="0"/>
          </a:p>
        </p:txBody>
      </p:sp>
      <p:sp>
        <p:nvSpPr>
          <p:cNvPr id="7" name="Foliennummernplatzhalter 5"/>
          <p:cNvSpPr>
            <a:spLocks noGrp="1"/>
          </p:cNvSpPr>
          <p:nvPr>
            <p:ph type="sldNum" sz="quarter" idx="12"/>
          </p:nvPr>
        </p:nvSpPr>
        <p:spPr/>
        <p:txBody>
          <a:bodyPr/>
          <a:lstStyle>
            <a:lvl1pPr>
              <a:defRPr/>
            </a:lvl1pPr>
          </a:lstStyle>
          <a:p>
            <a:pPr>
              <a:defRPr/>
            </a:pPr>
            <a:fld id="{17111B79-BDBA-421B-846D-B5A3E0FF1B50}" type="slidenum">
              <a:rPr lang="de-CH"/>
              <a:pPr>
                <a:defRPr/>
              </a:pPr>
              <a:t>‹Nr.›</a:t>
            </a:fld>
            <a:endParaRPr lang="de-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3"/>
          <p:cNvSpPr>
            <a:spLocks noGrp="1"/>
          </p:cNvSpPr>
          <p:nvPr>
            <p:ph type="dt" sz="half" idx="10"/>
          </p:nvPr>
        </p:nvSpPr>
        <p:spPr/>
        <p:txBody>
          <a:bodyPr/>
          <a:lstStyle>
            <a:lvl1pPr>
              <a:defRPr/>
            </a:lvl1pPr>
          </a:lstStyle>
          <a:p>
            <a:pPr>
              <a:defRPr/>
            </a:pPr>
            <a:fld id="{3747D7E8-ADB3-40F2-AED1-7906392B99D7}" type="datetimeFigureOut">
              <a:rPr lang="de-CH"/>
              <a:pPr>
                <a:defRPr/>
              </a:pPr>
              <a:t>04.02.2026</a:t>
            </a:fld>
            <a:endParaRPr lang="de-CH" dirty="0"/>
          </a:p>
        </p:txBody>
      </p:sp>
      <p:sp>
        <p:nvSpPr>
          <p:cNvPr id="8" name="Fußzeilenplatzhalter 4"/>
          <p:cNvSpPr>
            <a:spLocks noGrp="1"/>
          </p:cNvSpPr>
          <p:nvPr>
            <p:ph type="ftr" sz="quarter" idx="11"/>
          </p:nvPr>
        </p:nvSpPr>
        <p:spPr/>
        <p:txBody>
          <a:bodyPr/>
          <a:lstStyle>
            <a:lvl1pPr>
              <a:defRPr/>
            </a:lvl1pPr>
          </a:lstStyle>
          <a:p>
            <a:pPr>
              <a:defRPr/>
            </a:pPr>
            <a:endParaRPr lang="de-CH" dirty="0"/>
          </a:p>
        </p:txBody>
      </p:sp>
      <p:sp>
        <p:nvSpPr>
          <p:cNvPr id="9" name="Foliennummernplatzhalter 5"/>
          <p:cNvSpPr>
            <a:spLocks noGrp="1"/>
          </p:cNvSpPr>
          <p:nvPr>
            <p:ph type="sldNum" sz="quarter" idx="12"/>
          </p:nvPr>
        </p:nvSpPr>
        <p:spPr/>
        <p:txBody>
          <a:bodyPr/>
          <a:lstStyle>
            <a:lvl1pPr>
              <a:defRPr/>
            </a:lvl1pPr>
          </a:lstStyle>
          <a:p>
            <a:pPr>
              <a:defRPr/>
            </a:pPr>
            <a:fld id="{0DDEE501-7CDA-4F61-A6BB-4D3D264B0AD3}" type="slidenum">
              <a:rPr lang="de-CH"/>
              <a:pPr>
                <a:defRPr/>
              </a:pPr>
              <a:t>‹Nr.›</a:t>
            </a:fld>
            <a:endParaRPr lang="de-CH"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3"/>
          <p:cNvSpPr>
            <a:spLocks noGrp="1"/>
          </p:cNvSpPr>
          <p:nvPr>
            <p:ph type="dt" sz="half" idx="10"/>
          </p:nvPr>
        </p:nvSpPr>
        <p:spPr/>
        <p:txBody>
          <a:bodyPr/>
          <a:lstStyle>
            <a:lvl1pPr>
              <a:defRPr/>
            </a:lvl1pPr>
          </a:lstStyle>
          <a:p>
            <a:pPr>
              <a:defRPr/>
            </a:pPr>
            <a:fld id="{29C09EE1-91E4-4324-AEB4-030F585BC1DD}" type="datetimeFigureOut">
              <a:rPr lang="de-CH"/>
              <a:pPr>
                <a:defRPr/>
              </a:pPr>
              <a:t>04.02.2026</a:t>
            </a:fld>
            <a:endParaRPr lang="de-CH" dirty="0"/>
          </a:p>
        </p:txBody>
      </p:sp>
      <p:sp>
        <p:nvSpPr>
          <p:cNvPr id="4" name="Fußzeilenplatzhalter 4"/>
          <p:cNvSpPr>
            <a:spLocks noGrp="1"/>
          </p:cNvSpPr>
          <p:nvPr>
            <p:ph type="ftr" sz="quarter" idx="11"/>
          </p:nvPr>
        </p:nvSpPr>
        <p:spPr/>
        <p:txBody>
          <a:bodyPr/>
          <a:lstStyle>
            <a:lvl1pPr>
              <a:defRPr/>
            </a:lvl1pPr>
          </a:lstStyle>
          <a:p>
            <a:pPr>
              <a:defRPr/>
            </a:pPr>
            <a:endParaRPr lang="de-CH" dirty="0"/>
          </a:p>
        </p:txBody>
      </p:sp>
      <p:sp>
        <p:nvSpPr>
          <p:cNvPr id="5" name="Foliennummernplatzhalter 5"/>
          <p:cNvSpPr>
            <a:spLocks noGrp="1"/>
          </p:cNvSpPr>
          <p:nvPr>
            <p:ph type="sldNum" sz="quarter" idx="12"/>
          </p:nvPr>
        </p:nvSpPr>
        <p:spPr/>
        <p:txBody>
          <a:bodyPr/>
          <a:lstStyle>
            <a:lvl1pPr>
              <a:defRPr/>
            </a:lvl1pPr>
          </a:lstStyle>
          <a:p>
            <a:pPr>
              <a:defRPr/>
            </a:pPr>
            <a:fld id="{60FC1400-ED76-42C8-A6B3-E011DDE278D1}" type="slidenum">
              <a:rPr lang="de-CH"/>
              <a:pPr>
                <a:defRPr/>
              </a:pPr>
              <a:t>‹Nr.›</a:t>
            </a:fld>
            <a:endParaRPr lang="de-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DBA4560F-8B4A-4287-9F5B-810D119F18B8}" type="datetimeFigureOut">
              <a:rPr lang="de-CH"/>
              <a:pPr>
                <a:defRPr/>
              </a:pPr>
              <a:t>04.02.2026</a:t>
            </a:fld>
            <a:endParaRPr lang="de-CH" dirty="0"/>
          </a:p>
        </p:txBody>
      </p:sp>
      <p:sp>
        <p:nvSpPr>
          <p:cNvPr id="3" name="Fußzeilenplatzhalter 4"/>
          <p:cNvSpPr>
            <a:spLocks noGrp="1"/>
          </p:cNvSpPr>
          <p:nvPr>
            <p:ph type="ftr" sz="quarter" idx="11"/>
          </p:nvPr>
        </p:nvSpPr>
        <p:spPr/>
        <p:txBody>
          <a:bodyPr/>
          <a:lstStyle>
            <a:lvl1pPr>
              <a:defRPr/>
            </a:lvl1pPr>
          </a:lstStyle>
          <a:p>
            <a:pPr>
              <a:defRPr/>
            </a:pPr>
            <a:endParaRPr lang="de-CH" dirty="0"/>
          </a:p>
        </p:txBody>
      </p:sp>
      <p:sp>
        <p:nvSpPr>
          <p:cNvPr id="4" name="Foliennummernplatzhalter 5"/>
          <p:cNvSpPr>
            <a:spLocks noGrp="1"/>
          </p:cNvSpPr>
          <p:nvPr>
            <p:ph type="sldNum" sz="quarter" idx="12"/>
          </p:nvPr>
        </p:nvSpPr>
        <p:spPr/>
        <p:txBody>
          <a:bodyPr/>
          <a:lstStyle>
            <a:lvl1pPr>
              <a:defRPr/>
            </a:lvl1pPr>
          </a:lstStyle>
          <a:p>
            <a:pPr>
              <a:defRPr/>
            </a:pPr>
            <a:fld id="{CD60F428-6A49-4C49-A3B6-E04DFB87D5C6}" type="slidenum">
              <a:rPr lang="de-CH"/>
              <a:pPr>
                <a:defRPr/>
              </a:pPr>
              <a:t>‹Nr.›</a:t>
            </a:fld>
            <a:endParaRPr lang="de-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A69DBF70-1E98-4749-A9AD-CD58BDAC6E40}" type="datetimeFigureOut">
              <a:rPr lang="de-CH"/>
              <a:pPr>
                <a:defRPr/>
              </a:pPr>
              <a:t>04.02.2026</a:t>
            </a:fld>
            <a:endParaRPr lang="de-CH" dirty="0"/>
          </a:p>
        </p:txBody>
      </p:sp>
      <p:sp>
        <p:nvSpPr>
          <p:cNvPr id="6" name="Fußzeilenplatzhalter 4"/>
          <p:cNvSpPr>
            <a:spLocks noGrp="1"/>
          </p:cNvSpPr>
          <p:nvPr>
            <p:ph type="ftr" sz="quarter" idx="11"/>
          </p:nvPr>
        </p:nvSpPr>
        <p:spPr/>
        <p:txBody>
          <a:bodyPr/>
          <a:lstStyle>
            <a:lvl1pPr>
              <a:defRPr/>
            </a:lvl1pPr>
          </a:lstStyle>
          <a:p>
            <a:pPr>
              <a:defRPr/>
            </a:pPr>
            <a:endParaRPr lang="de-CH" dirty="0"/>
          </a:p>
        </p:txBody>
      </p:sp>
      <p:sp>
        <p:nvSpPr>
          <p:cNvPr id="7" name="Foliennummernplatzhalter 5"/>
          <p:cNvSpPr>
            <a:spLocks noGrp="1"/>
          </p:cNvSpPr>
          <p:nvPr>
            <p:ph type="sldNum" sz="quarter" idx="12"/>
          </p:nvPr>
        </p:nvSpPr>
        <p:spPr/>
        <p:txBody>
          <a:bodyPr/>
          <a:lstStyle>
            <a:lvl1pPr>
              <a:defRPr/>
            </a:lvl1pPr>
          </a:lstStyle>
          <a:p>
            <a:pPr>
              <a:defRPr/>
            </a:pPr>
            <a:fld id="{A64222BA-C339-4011-80A5-B4A32CED8D82}" type="slidenum">
              <a:rPr lang="de-CH"/>
              <a:pPr>
                <a:defRPr/>
              </a:pPr>
              <a:t>‹Nr.›</a:t>
            </a:fld>
            <a:endParaRPr lang="de-CH"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BE836402-8CB1-452E-BAE7-D17D73A09A04}" type="datetimeFigureOut">
              <a:rPr lang="de-CH"/>
              <a:pPr>
                <a:defRPr/>
              </a:pPr>
              <a:t>04.02.2026</a:t>
            </a:fld>
            <a:endParaRPr lang="de-CH" dirty="0"/>
          </a:p>
        </p:txBody>
      </p:sp>
      <p:sp>
        <p:nvSpPr>
          <p:cNvPr id="6" name="Fußzeilenplatzhalter 4"/>
          <p:cNvSpPr>
            <a:spLocks noGrp="1"/>
          </p:cNvSpPr>
          <p:nvPr>
            <p:ph type="ftr" sz="quarter" idx="11"/>
          </p:nvPr>
        </p:nvSpPr>
        <p:spPr/>
        <p:txBody>
          <a:bodyPr/>
          <a:lstStyle>
            <a:lvl1pPr>
              <a:defRPr/>
            </a:lvl1pPr>
          </a:lstStyle>
          <a:p>
            <a:pPr>
              <a:defRPr/>
            </a:pPr>
            <a:endParaRPr lang="de-CH" dirty="0"/>
          </a:p>
        </p:txBody>
      </p:sp>
      <p:sp>
        <p:nvSpPr>
          <p:cNvPr id="7" name="Foliennummernplatzhalter 5"/>
          <p:cNvSpPr>
            <a:spLocks noGrp="1"/>
          </p:cNvSpPr>
          <p:nvPr>
            <p:ph type="sldNum" sz="quarter" idx="12"/>
          </p:nvPr>
        </p:nvSpPr>
        <p:spPr/>
        <p:txBody>
          <a:bodyPr/>
          <a:lstStyle>
            <a:lvl1pPr>
              <a:defRPr/>
            </a:lvl1pPr>
          </a:lstStyle>
          <a:p>
            <a:pPr>
              <a:defRPr/>
            </a:pPr>
            <a:fld id="{4ABD5627-BD08-4FE5-8826-C1FE8CF25FDA}" type="slidenum">
              <a:rPr lang="de-CH"/>
              <a:pPr>
                <a:defRPr/>
              </a:pPr>
              <a:t>‹Nr.›</a:t>
            </a:fld>
            <a:endParaRPr lang="de-CH"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endParaRPr lang="de-CH"/>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6A9F568-4C5E-4377-8448-8919C9BC3C90}" type="datetimeFigureOut">
              <a:rPr lang="de-CH"/>
              <a:pPr>
                <a:defRPr/>
              </a:pPr>
              <a:t>04.02.2026</a:t>
            </a:fld>
            <a:endParaRPr lang="de-CH"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e-CH"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0CFCD01-4328-41C4-87D7-41A41326B944}" type="slidenum">
              <a:rPr lang="de-CH"/>
              <a:pPr>
                <a:defRPr/>
              </a:pPr>
              <a:t>‹Nr.›</a:t>
            </a:fld>
            <a:endParaRPr lang="de-CH" dirty="0"/>
          </a:p>
        </p:txBody>
      </p:sp>
    </p:spTree>
  </p:cSld>
  <p:clrMap bg1="lt1" tx1="dk1" bg2="lt2" tx2="dk2" accent1="accent1" accent2="accent2" accent3="accent3" accent4="accent4" accent5="accent5" accent6="accent6" hlink="hlink" folHlink="folHlink"/>
  <p:sldLayoutIdLst>
    <p:sldLayoutId id="2147483649" r:id="rId1"/>
    <p:sldLayoutId id="2147483674" r:id="rId2"/>
    <p:sldLayoutId id="2147483651" r:id="rId3"/>
    <p:sldLayoutId id="2147483675"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HelveticaNeueLT Com 57 Cn" pitchFamily="34" charset="0"/>
        </a:defRPr>
      </a:lvl2pPr>
      <a:lvl3pPr algn="ctr" rtl="0" eaLnBrk="0" fontAlgn="base" hangingPunct="0">
        <a:spcBef>
          <a:spcPct val="0"/>
        </a:spcBef>
        <a:spcAft>
          <a:spcPct val="0"/>
        </a:spcAft>
        <a:defRPr sz="4400">
          <a:solidFill>
            <a:schemeClr val="tx1"/>
          </a:solidFill>
          <a:latin typeface="HelveticaNeueLT Com 57 Cn" pitchFamily="34" charset="0"/>
        </a:defRPr>
      </a:lvl3pPr>
      <a:lvl4pPr algn="ctr" rtl="0" eaLnBrk="0" fontAlgn="base" hangingPunct="0">
        <a:spcBef>
          <a:spcPct val="0"/>
        </a:spcBef>
        <a:spcAft>
          <a:spcPct val="0"/>
        </a:spcAft>
        <a:defRPr sz="4400">
          <a:solidFill>
            <a:schemeClr val="tx1"/>
          </a:solidFill>
          <a:latin typeface="HelveticaNeueLT Com 57 Cn" pitchFamily="34" charset="0"/>
        </a:defRPr>
      </a:lvl4pPr>
      <a:lvl5pPr algn="ctr" rtl="0" eaLnBrk="0" fontAlgn="base" hangingPunct="0">
        <a:spcBef>
          <a:spcPct val="0"/>
        </a:spcBef>
        <a:spcAft>
          <a:spcPct val="0"/>
        </a:spcAft>
        <a:defRPr sz="4400">
          <a:solidFill>
            <a:schemeClr val="tx1"/>
          </a:solidFill>
          <a:latin typeface="HelveticaNeueLT Com 57 Cn" pitchFamily="34" charset="0"/>
        </a:defRPr>
      </a:lvl5pPr>
      <a:lvl6pPr marL="457200" algn="ctr" rtl="0" fontAlgn="base">
        <a:spcBef>
          <a:spcPct val="0"/>
        </a:spcBef>
        <a:spcAft>
          <a:spcPct val="0"/>
        </a:spcAft>
        <a:defRPr sz="4400">
          <a:solidFill>
            <a:schemeClr val="tx1"/>
          </a:solidFill>
          <a:latin typeface="HelveticaNeueLT Com 57 Cn" pitchFamily="34" charset="0"/>
        </a:defRPr>
      </a:lvl6pPr>
      <a:lvl7pPr marL="914400" algn="ctr" rtl="0" fontAlgn="base">
        <a:spcBef>
          <a:spcPct val="0"/>
        </a:spcBef>
        <a:spcAft>
          <a:spcPct val="0"/>
        </a:spcAft>
        <a:defRPr sz="4400">
          <a:solidFill>
            <a:schemeClr val="tx1"/>
          </a:solidFill>
          <a:latin typeface="HelveticaNeueLT Com 57 Cn" pitchFamily="34" charset="0"/>
        </a:defRPr>
      </a:lvl7pPr>
      <a:lvl8pPr marL="1371600" algn="ctr" rtl="0" fontAlgn="base">
        <a:spcBef>
          <a:spcPct val="0"/>
        </a:spcBef>
        <a:spcAft>
          <a:spcPct val="0"/>
        </a:spcAft>
        <a:defRPr sz="4400">
          <a:solidFill>
            <a:schemeClr val="tx1"/>
          </a:solidFill>
          <a:latin typeface="HelveticaNeueLT Com 57 Cn" pitchFamily="34" charset="0"/>
        </a:defRPr>
      </a:lvl8pPr>
      <a:lvl9pPr marL="1828800" algn="ctr" rtl="0" fontAlgn="base">
        <a:spcBef>
          <a:spcPct val="0"/>
        </a:spcBef>
        <a:spcAft>
          <a:spcPct val="0"/>
        </a:spcAft>
        <a:defRPr sz="4400">
          <a:solidFill>
            <a:schemeClr val="tx1"/>
          </a:solidFill>
          <a:latin typeface="HelveticaNeueLT Com 57 Cn"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endParaRPr lang="de-CH" altLang="de-DE"/>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de-CH" alt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B0EA7B9-E13A-4675-8767-DD3AE0565C85}" type="datetimeFigureOut">
              <a:rPr lang="de-CH">
                <a:solidFill>
                  <a:prstClr val="black">
                    <a:tint val="75000"/>
                  </a:prstClr>
                </a:solidFill>
              </a:rPr>
              <a:pPr>
                <a:defRPr/>
              </a:pPr>
              <a:t>04.02.2026</a:t>
            </a:fld>
            <a:endParaRPr lang="de-CH" dirty="0">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CH" dirty="0">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5A6197A-7003-4376-8D59-F4671557010E}" type="slidenum">
              <a:rPr lang="de-CH">
                <a:solidFill>
                  <a:prstClr val="black">
                    <a:tint val="75000"/>
                  </a:prstClr>
                </a:solidFill>
              </a:rPr>
              <a:pPr>
                <a:defRPr/>
              </a:pPr>
              <a:t>‹Nr.›</a:t>
            </a:fld>
            <a:endParaRPr lang="de-CH" dirty="0">
              <a:solidFill>
                <a:prstClr val="black">
                  <a:tint val="75000"/>
                </a:prstClr>
              </a:solidFill>
            </a:endParaRPr>
          </a:p>
        </p:txBody>
      </p:sp>
    </p:spTree>
    <p:extLst>
      <p:ext uri="{BB962C8B-B14F-4D97-AF65-F5344CB8AC3E}">
        <p14:creationId xmlns:p14="http://schemas.microsoft.com/office/powerpoint/2010/main" val="1314186664"/>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76" r:id="rId5"/>
    <p:sldLayoutId id="2147483666" r:id="rId6"/>
    <p:sldLayoutId id="214748367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HelveticaNeueLT Com 57 Cn" pitchFamily="34" charset="0"/>
        </a:defRPr>
      </a:lvl2pPr>
      <a:lvl3pPr algn="ctr" rtl="0" eaLnBrk="0" fontAlgn="base" hangingPunct="0">
        <a:spcBef>
          <a:spcPct val="0"/>
        </a:spcBef>
        <a:spcAft>
          <a:spcPct val="0"/>
        </a:spcAft>
        <a:defRPr sz="4400">
          <a:solidFill>
            <a:schemeClr val="tx1"/>
          </a:solidFill>
          <a:latin typeface="HelveticaNeueLT Com 57 Cn" pitchFamily="34" charset="0"/>
        </a:defRPr>
      </a:lvl3pPr>
      <a:lvl4pPr algn="ctr" rtl="0" eaLnBrk="0" fontAlgn="base" hangingPunct="0">
        <a:spcBef>
          <a:spcPct val="0"/>
        </a:spcBef>
        <a:spcAft>
          <a:spcPct val="0"/>
        </a:spcAft>
        <a:defRPr sz="4400">
          <a:solidFill>
            <a:schemeClr val="tx1"/>
          </a:solidFill>
          <a:latin typeface="HelveticaNeueLT Com 57 Cn" pitchFamily="34" charset="0"/>
        </a:defRPr>
      </a:lvl4pPr>
      <a:lvl5pPr algn="ctr" rtl="0" eaLnBrk="0" fontAlgn="base" hangingPunct="0">
        <a:spcBef>
          <a:spcPct val="0"/>
        </a:spcBef>
        <a:spcAft>
          <a:spcPct val="0"/>
        </a:spcAft>
        <a:defRPr sz="4400">
          <a:solidFill>
            <a:schemeClr val="tx1"/>
          </a:solidFill>
          <a:latin typeface="HelveticaNeueLT Com 57 Cn" pitchFamily="34" charset="0"/>
        </a:defRPr>
      </a:lvl5pPr>
      <a:lvl6pPr marL="457200" algn="ctr" rtl="0" fontAlgn="base">
        <a:spcBef>
          <a:spcPct val="0"/>
        </a:spcBef>
        <a:spcAft>
          <a:spcPct val="0"/>
        </a:spcAft>
        <a:defRPr sz="4400">
          <a:solidFill>
            <a:schemeClr val="tx1"/>
          </a:solidFill>
          <a:latin typeface="HelveticaNeueLT Com 57 Cn" pitchFamily="34" charset="0"/>
        </a:defRPr>
      </a:lvl6pPr>
      <a:lvl7pPr marL="914400" algn="ctr" rtl="0" fontAlgn="base">
        <a:spcBef>
          <a:spcPct val="0"/>
        </a:spcBef>
        <a:spcAft>
          <a:spcPct val="0"/>
        </a:spcAft>
        <a:defRPr sz="4400">
          <a:solidFill>
            <a:schemeClr val="tx1"/>
          </a:solidFill>
          <a:latin typeface="HelveticaNeueLT Com 57 Cn" pitchFamily="34" charset="0"/>
        </a:defRPr>
      </a:lvl7pPr>
      <a:lvl8pPr marL="1371600" algn="ctr" rtl="0" fontAlgn="base">
        <a:spcBef>
          <a:spcPct val="0"/>
        </a:spcBef>
        <a:spcAft>
          <a:spcPct val="0"/>
        </a:spcAft>
        <a:defRPr sz="4400">
          <a:solidFill>
            <a:schemeClr val="tx1"/>
          </a:solidFill>
          <a:latin typeface="HelveticaNeueLT Com 57 Cn" pitchFamily="34" charset="0"/>
        </a:defRPr>
      </a:lvl8pPr>
      <a:lvl9pPr marL="1828800" algn="ctr" rtl="0" fontAlgn="base">
        <a:spcBef>
          <a:spcPct val="0"/>
        </a:spcBef>
        <a:spcAft>
          <a:spcPct val="0"/>
        </a:spcAft>
        <a:defRPr sz="4400">
          <a:solidFill>
            <a:schemeClr val="tx1"/>
          </a:solidFill>
          <a:latin typeface="HelveticaNeueLT Com 57 Cn"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p:cNvGraphicFramePr>
            <a:graphicFrameLocks noChangeAspect="1"/>
          </p:cNvGraphicFramePr>
          <p:nvPr userDrawn="1">
            <p:custDataLst>
              <p:tags r:id="rId3"/>
            </p:custDataLst>
          </p:nvPr>
        </p:nvGraphicFramePr>
        <p:xfrm>
          <a:off x="1589" y="2119"/>
          <a:ext cx="1588" cy="2117"/>
        </p:xfrm>
        <a:graphic>
          <a:graphicData uri="http://schemas.openxmlformats.org/presentationml/2006/ole">
            <mc:AlternateContent xmlns:mc="http://schemas.openxmlformats.org/markup-compatibility/2006">
              <mc:Choice xmlns:v="urn:schemas-microsoft-com:vml" Requires="v">
                <p:oleObj name="think-cell Folie" r:id="rId4" imgW="190" imgH="190" progId="TCLayout.ActiveDocument.1">
                  <p:embed/>
                </p:oleObj>
              </mc:Choice>
              <mc:Fallback>
                <p:oleObj name="think-cell Folie" r:id="rId4" imgW="190" imgH="190" progId="TCLayout.ActiveDocument.1">
                  <p:embed/>
                  <p:pic>
                    <p:nvPicPr>
                      <p:cNvPr id="3" name="think-cell data - do not delete" hidden="1"/>
                      <p:cNvPicPr/>
                      <p:nvPr/>
                    </p:nvPicPr>
                    <p:blipFill>
                      <a:blip r:embed="rId5"/>
                      <a:stretch>
                        <a:fillRect/>
                      </a:stretch>
                    </p:blipFill>
                    <p:spPr>
                      <a:xfrm>
                        <a:off x="1589" y="2119"/>
                        <a:ext cx="1588" cy="2117"/>
                      </a:xfrm>
                      <a:prstGeom prst="rect">
                        <a:avLst/>
                      </a:prstGeom>
                    </p:spPr>
                  </p:pic>
                </p:oleObj>
              </mc:Fallback>
            </mc:AlternateContent>
          </a:graphicData>
        </a:graphic>
      </p:graphicFrame>
      <p:sp>
        <p:nvSpPr>
          <p:cNvPr id="5" name="Datumsplatzhalter 3"/>
          <p:cNvSpPr>
            <a:spLocks noGrp="1"/>
          </p:cNvSpPr>
          <p:nvPr>
            <p:ph type="dt" sz="half" idx="2"/>
          </p:nvPr>
        </p:nvSpPr>
        <p:spPr>
          <a:xfrm>
            <a:off x="251520" y="6497607"/>
            <a:ext cx="1440000" cy="240000"/>
          </a:xfrm>
          <a:prstGeom prst="rect">
            <a:avLst/>
          </a:prstGeom>
        </p:spPr>
        <p:txBody>
          <a:bodyPr vert="horz" wrap="none" lIns="0" tIns="0" rIns="0" bIns="0" rtlCol="0" anchor="ctr"/>
          <a:lstStyle>
            <a:lvl1pPr algn="l">
              <a:defRPr sz="800">
                <a:solidFill>
                  <a:srgbClr val="555146"/>
                </a:solidFill>
                <a:latin typeface="+mn-lt"/>
              </a:defRPr>
            </a:lvl1pPr>
          </a:lstStyle>
          <a:p>
            <a:r>
              <a:rPr lang="de-DE"/>
              <a:t>Behördeninformation | 28.01.2025</a:t>
            </a:r>
            <a:endParaRPr lang="de-CH" dirty="0"/>
          </a:p>
        </p:txBody>
      </p:sp>
      <p:sp>
        <p:nvSpPr>
          <p:cNvPr id="8" name="Foliennummernplatzhalter 5"/>
          <p:cNvSpPr>
            <a:spLocks noGrp="1"/>
          </p:cNvSpPr>
          <p:nvPr>
            <p:ph type="sldNum" sz="quarter" idx="4"/>
          </p:nvPr>
        </p:nvSpPr>
        <p:spPr>
          <a:xfrm>
            <a:off x="8185578" y="6497607"/>
            <a:ext cx="658800" cy="240000"/>
          </a:xfrm>
          <a:prstGeom prst="rect">
            <a:avLst/>
          </a:prstGeom>
        </p:spPr>
        <p:txBody>
          <a:bodyPr vert="horz" lIns="0" tIns="0" rIns="0" bIns="0" rtlCol="0" anchor="ctr"/>
          <a:lstStyle>
            <a:lvl1pPr algn="r">
              <a:defRPr sz="800">
                <a:solidFill>
                  <a:srgbClr val="555146"/>
                </a:solidFill>
                <a:latin typeface="+mn-lt"/>
              </a:defRPr>
            </a:lvl1pPr>
          </a:lstStyle>
          <a:p>
            <a:fld id="{40C5FE49-9697-477B-A8DB-A6C6D6CEB684}" type="slidenum">
              <a:rPr lang="de-CH" smtClean="0"/>
              <a:pPr/>
              <a:t>‹Nr.›</a:t>
            </a:fld>
            <a:endParaRPr lang="de-CH"/>
          </a:p>
        </p:txBody>
      </p:sp>
      <p:pic>
        <p:nvPicPr>
          <p:cNvPr id="6" name="Grafik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76257" y="452670"/>
            <a:ext cx="1983393" cy="607948"/>
          </a:xfrm>
          <a:prstGeom prst="rect">
            <a:avLst/>
          </a:prstGeom>
        </p:spPr>
      </p:pic>
    </p:spTree>
    <p:extLst>
      <p:ext uri="{BB962C8B-B14F-4D97-AF65-F5344CB8AC3E}">
        <p14:creationId xmlns:p14="http://schemas.microsoft.com/office/powerpoint/2010/main" val="627635946"/>
      </p:ext>
    </p:extLst>
  </p:cSld>
  <p:clrMap bg1="lt1" tx1="dk1" bg2="lt2" tx2="dk2" accent1="accent1" accent2="accent2" accent3="accent3" accent4="accent4" accent5="accent5" accent6="accent6" hlink="hlink" folHlink="folHlink"/>
  <p:sldLayoutIdLst>
    <p:sldLayoutId id="2147483667" r:id="rId1"/>
  </p:sldLayoutIdLst>
  <p:hf hdr="0" ftr="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525477" y="914400"/>
            <a:ext cx="8018449"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525477" y="2221992"/>
            <a:ext cx="8018449"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6277086" y="6356351"/>
            <a:ext cx="1912173" cy="365125"/>
          </a:xfrm>
          <a:prstGeom prst="rect">
            <a:avLst/>
          </a:prstGeom>
        </p:spPr>
        <p:txBody>
          <a:bodyPr vert="horz" lIns="91440" tIns="45720" rIns="91440" bIns="45720" rtlCol="0" anchor="ctr"/>
          <a:lstStyle>
            <a:lvl1pPr algn="r">
              <a:defRPr sz="788">
                <a:solidFill>
                  <a:schemeClr val="tx1"/>
                </a:solidFill>
                <a:latin typeface="Arial" panose="020B0604020202020204" pitchFamily="34" charset="0"/>
                <a:cs typeface="Arial" panose="020B0604020202020204" pitchFamily="34" charset="0"/>
              </a:defRPr>
            </a:lvl1pPr>
          </a:lstStyle>
          <a:p>
            <a:fld id="{E31BA835-12AC-4E8F-955A-EA3F4DE2791F}" type="datetime1">
              <a:rPr lang="en-US" smtClean="0"/>
              <a:pPr/>
              <a:t>2/4/2026</a:t>
            </a:fld>
            <a:endParaRPr lang="en-US"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528067" y="6356351"/>
            <a:ext cx="3404795" cy="365125"/>
          </a:xfrm>
          <a:prstGeom prst="rect">
            <a:avLst/>
          </a:prstGeom>
        </p:spPr>
        <p:txBody>
          <a:bodyPr vert="horz" lIns="91440" tIns="45720" rIns="91440" bIns="45720" rtlCol="0" anchor="ctr"/>
          <a:lstStyle>
            <a:lvl1pPr algn="l">
              <a:defRPr sz="788">
                <a:solidFill>
                  <a:schemeClr val="tx1"/>
                </a:solidFill>
                <a:latin typeface="Arial" panose="020B0604020202020204" pitchFamily="34" charset="0"/>
                <a:cs typeface="Arial" panose="020B0604020202020204" pitchFamily="34" charset="0"/>
              </a:defRPr>
            </a:lvl1pPr>
          </a:lstStyle>
          <a:p>
            <a:r>
              <a:rPr lang="en-US" dirty="0" err="1"/>
              <a:t>Gesundheitsregion</a:t>
            </a:r>
            <a:r>
              <a:rPr lang="en-US" dirty="0"/>
              <a:t> </a:t>
            </a:r>
            <a:r>
              <a:rPr lang="en-US" dirty="0" err="1"/>
              <a:t>Oberengadin</a:t>
            </a:r>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8189259" y="6356351"/>
            <a:ext cx="504266" cy="365125"/>
          </a:xfrm>
          <a:prstGeom prst="rect">
            <a:avLst/>
          </a:prstGeom>
        </p:spPr>
        <p:txBody>
          <a:bodyPr vert="horz" lIns="91440" tIns="45720" rIns="91440" bIns="45720" rtlCol="0" anchor="ctr"/>
          <a:lstStyle>
            <a:lvl1pPr algn="r">
              <a:defRPr sz="788">
                <a:solidFill>
                  <a:schemeClr val="tx1"/>
                </a:solidFill>
                <a:latin typeface="Arial" panose="020B0604020202020204" pitchFamily="34" charset="0"/>
                <a:cs typeface="Arial" panose="020B0604020202020204" pitchFamily="34" charset="0"/>
              </a:defRPr>
            </a:lvl1pPr>
          </a:lstStyle>
          <a:p>
            <a:fld id="{87E7843D-FF13-4365-9478-9625B70A2705}" type="slidenum">
              <a:rPr lang="en-US" smtClean="0"/>
              <a:pPr/>
              <a:t>‹Nr.›</a:t>
            </a:fld>
            <a:endParaRPr lang="en-US" sz="788"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600075" y="723900"/>
            <a:ext cx="794385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600075" y="6142781"/>
            <a:ext cx="79438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2040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l" defTabSz="685800" rtl="0" eaLnBrk="1" latinLnBrk="0" hangingPunct="1">
        <a:lnSpc>
          <a:spcPct val="100000"/>
        </a:lnSpc>
        <a:spcBef>
          <a:spcPct val="0"/>
        </a:spcBef>
        <a:buNone/>
        <a:defRPr sz="3000" kern="1200" cap="all" spc="23" baseline="0">
          <a:solidFill>
            <a:schemeClr val="tx1"/>
          </a:solidFill>
          <a:latin typeface="+mj-lt"/>
          <a:ea typeface="+mj-ea"/>
          <a:cs typeface="+mj-cs"/>
        </a:defRPr>
      </a:lvl1pPr>
    </p:titleStyle>
    <p:bodyStyle>
      <a:lvl1pPr marL="171450" indent="-171450" algn="l" defTabSz="685800" rtl="0" eaLnBrk="1" latinLnBrk="0" hangingPunct="1">
        <a:lnSpc>
          <a:spcPct val="11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11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11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11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14.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12.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Haus, draußen, Zeichnung, Bild enthält.&#10;&#10;KI-generierte Inhalte können fehlerhaft sein.">
            <a:extLst>
              <a:ext uri="{FF2B5EF4-FFF2-40B4-BE49-F238E27FC236}">
                <a16:creationId xmlns:a16="http://schemas.microsoft.com/office/drawing/2014/main" id="{04B1E20A-BD91-E33E-AA91-A09314F36BF2}"/>
              </a:ext>
            </a:extLst>
          </p:cNvPr>
          <p:cNvPicPr>
            <a:picLocks noChangeAspect="1"/>
          </p:cNvPicPr>
          <p:nvPr/>
        </p:nvPicPr>
        <p:blipFill>
          <a:blip r:embed="rId2"/>
          <a:stretch>
            <a:fillRect/>
          </a:stretch>
        </p:blipFill>
        <p:spPr>
          <a:xfrm>
            <a:off x="0" y="844385"/>
            <a:ext cx="9144000" cy="6029945"/>
          </a:xfrm>
          <a:prstGeom prst="rect">
            <a:avLst/>
          </a:prstGeom>
        </p:spPr>
      </p:pic>
      <p:sp>
        <p:nvSpPr>
          <p:cNvPr id="2051" name="Titel 1"/>
          <p:cNvSpPr>
            <a:spLocks noGrp="1"/>
          </p:cNvSpPr>
          <p:nvPr>
            <p:ph type="ctrTitle"/>
          </p:nvPr>
        </p:nvSpPr>
        <p:spPr>
          <a:xfrm>
            <a:off x="0" y="-12037"/>
            <a:ext cx="9144000" cy="1712845"/>
          </a:xfrm>
          <a:solidFill>
            <a:schemeClr val="bg1">
              <a:lumMod val="85000"/>
            </a:schemeClr>
          </a:solidFill>
          <a:ln>
            <a:solidFill>
              <a:schemeClr val="bg1">
                <a:lumMod val="85000"/>
              </a:schemeClr>
            </a:solidFill>
          </a:ln>
          <a:effectLst>
            <a:outerShdw blurRad="50800" dist="38100" dir="2700000" algn="tl" rotWithShape="0">
              <a:prstClr val="black">
                <a:alpha val="40000"/>
              </a:prstClr>
            </a:outerShdw>
          </a:effectLst>
        </p:spPr>
        <p:txBody>
          <a:bodyPr/>
          <a:lstStyle/>
          <a:p>
            <a:pPr eaLnBrk="1" hangingPunct="1"/>
            <a:r>
              <a:rPr lang="de-CH" sz="3500" b="1" noProof="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de-CH" sz="3500" b="1" noProof="1">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radunanza cumünela </a:t>
            </a:r>
            <a:r>
              <a:rPr lang="de-CH" sz="3500" b="1" noProof="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2026 </a:t>
            </a:r>
            <a:br>
              <a:rPr lang="de-CH" sz="3500" b="1" noProof="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CH" sz="3500" b="1" noProof="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Gemeindeversammlung 2026</a:t>
            </a:r>
            <a:br>
              <a:rPr lang="de-CH" sz="3500" b="1" noProof="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de-CH" sz="3500" b="1" noProof="1">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marculdi, 4 favrer</a:t>
            </a:r>
            <a:endParaRPr lang="de-CH" sz="3500" b="1" noProof="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641E6-ABD2-15BD-E717-3D7C145E8B9C}"/>
              </a:ext>
            </a:extLst>
          </p:cNvPr>
          <p:cNvSpPr>
            <a:spLocks noGrp="1"/>
          </p:cNvSpPr>
          <p:nvPr>
            <p:ph type="title"/>
          </p:nvPr>
        </p:nvSpPr>
        <p:spPr/>
        <p:txBody>
          <a:bodyPr>
            <a:normAutofit fontScale="90000"/>
          </a:bodyPr>
          <a:lstStyle/>
          <a:p>
            <a:r>
              <a:rPr lang="de-CH" dirty="0"/>
              <a:t>Neuaufstellung der Gesundheitsversorgung im Oberengadin – </a:t>
            </a:r>
            <a:r>
              <a:rPr lang="de-CH" b="1" dirty="0"/>
              <a:t>Warum?</a:t>
            </a:r>
          </a:p>
        </p:txBody>
      </p:sp>
      <p:sp>
        <p:nvSpPr>
          <p:cNvPr id="3" name="Inhaltsplatzhalter 2">
            <a:extLst>
              <a:ext uri="{FF2B5EF4-FFF2-40B4-BE49-F238E27FC236}">
                <a16:creationId xmlns:a16="http://schemas.microsoft.com/office/drawing/2014/main" id="{71035C02-6BF5-D8CA-C94A-682A935C4E4C}"/>
              </a:ext>
            </a:extLst>
          </p:cNvPr>
          <p:cNvSpPr>
            <a:spLocks noGrp="1"/>
          </p:cNvSpPr>
          <p:nvPr>
            <p:ph idx="1"/>
          </p:nvPr>
        </p:nvSpPr>
        <p:spPr>
          <a:xfrm>
            <a:off x="525477" y="2221992"/>
            <a:ext cx="8294995" cy="3871304"/>
          </a:xfrm>
        </p:spPr>
        <p:txBody>
          <a:bodyPr>
            <a:normAutofit/>
          </a:bodyPr>
          <a:lstStyle/>
          <a:p>
            <a:r>
              <a:rPr lang="de-CH" sz="1800" dirty="0">
                <a:latin typeface="Arial" panose="020B0604020202020204" pitchFamily="34" charset="0"/>
                <a:cs typeface="Arial" panose="020B0604020202020204" pitchFamily="34" charset="0"/>
              </a:rPr>
              <a:t>Die Gemeinden der Gesundheitsversorgungsregion Oberengadin sind gemäss Krankenpflegegesetz verpflichtet, die Gesundheitsversorgung sicherzustellen. </a:t>
            </a:r>
          </a:p>
          <a:p>
            <a:r>
              <a:rPr lang="de-CH" sz="1800" dirty="0">
                <a:latin typeface="Arial" panose="020B0604020202020204" pitchFamily="34" charset="0"/>
                <a:cs typeface="Arial" panose="020B0604020202020204" pitchFamily="34" charset="0"/>
              </a:rPr>
              <a:t>Seit 2018 erfüllt diese Aufgabe die Stiftung Gesundheitsversorgung Oberengadin (SGO). Sie befindet sich in einer provisorischen Nachlassstundung, weil sie voraussichtlich Ende März 2026 zahlungsunfähig wird.</a:t>
            </a:r>
          </a:p>
          <a:p>
            <a:r>
              <a:rPr lang="de-CH" sz="1800" dirty="0">
                <a:latin typeface="Arial" panose="020B0604020202020204" pitchFamily="34" charset="0"/>
                <a:cs typeface="Arial" panose="020B0604020202020204" pitchFamily="34" charset="0"/>
              </a:rPr>
              <a:t>Am 4. Februar 2026 an den Gemeindeversammlungen und am 8. März 2026 in St. Moritz an der Urne befinden die Stimmberechtigten über die Neugestaltung der Gesundheitsversorgung im Oberengadin. </a:t>
            </a:r>
          </a:p>
        </p:txBody>
      </p:sp>
    </p:spTree>
    <p:extLst>
      <p:ext uri="{BB962C8B-B14F-4D97-AF65-F5344CB8AC3E}">
        <p14:creationId xmlns:p14="http://schemas.microsoft.com/office/powerpoint/2010/main" val="442901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a:extLst>
              <a:ext uri="{FF2B5EF4-FFF2-40B4-BE49-F238E27FC236}">
                <a16:creationId xmlns:a16="http://schemas.microsoft.com/office/drawing/2014/main" id="{735D5DAA-21EA-25A4-29ED-557D04319F4C}"/>
              </a:ext>
            </a:extLst>
          </p:cNvPr>
          <p:cNvSpPr/>
          <p:nvPr/>
        </p:nvSpPr>
        <p:spPr>
          <a:xfrm>
            <a:off x="525476" y="2638139"/>
            <a:ext cx="2145080" cy="2753964"/>
          </a:xfrm>
          <a:prstGeom prst="rect">
            <a:avLst/>
          </a:prstGeom>
          <a:noFill/>
          <a:ln w="76200" cap="flat" cmpd="sng" algn="ctr">
            <a:solidFill>
              <a:srgbClr val="C0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CH" sz="1350" dirty="0">
              <a:solidFill>
                <a:srgbClr val="FFFFFF"/>
              </a:solidFill>
              <a:latin typeface="Calisto MT"/>
            </a:endParaRPr>
          </a:p>
        </p:txBody>
      </p:sp>
      <p:sp>
        <p:nvSpPr>
          <p:cNvPr id="2" name="Titel 1">
            <a:extLst>
              <a:ext uri="{FF2B5EF4-FFF2-40B4-BE49-F238E27FC236}">
                <a16:creationId xmlns:a16="http://schemas.microsoft.com/office/drawing/2014/main" id="{BED44875-7F01-FFDC-7BF0-157C950FD0AC}"/>
              </a:ext>
            </a:extLst>
          </p:cNvPr>
          <p:cNvSpPr>
            <a:spLocks noGrp="1"/>
          </p:cNvSpPr>
          <p:nvPr>
            <p:ph type="title"/>
          </p:nvPr>
        </p:nvSpPr>
        <p:spPr/>
        <p:txBody>
          <a:bodyPr>
            <a:noAutofit/>
          </a:bodyPr>
          <a:lstStyle/>
          <a:p>
            <a:r>
              <a:rPr lang="de-CH" sz="2700" b="1" dirty="0"/>
              <a:t>Voraussetzung</a:t>
            </a:r>
            <a:r>
              <a:rPr lang="de-CH" sz="2700" dirty="0"/>
              <a:t> damit Medizinische Grund-versorgung ab 1.4.2026 Gewährleistet Bleibt</a:t>
            </a:r>
          </a:p>
        </p:txBody>
      </p:sp>
      <p:pic>
        <p:nvPicPr>
          <p:cNvPr id="9" name="Grafik 8" descr="Dokument mit einfarbiger Füllung">
            <a:extLst>
              <a:ext uri="{FF2B5EF4-FFF2-40B4-BE49-F238E27FC236}">
                <a16:creationId xmlns:a16="http://schemas.microsoft.com/office/drawing/2014/main" id="{A6ECD407-5CD4-D1EF-D2FE-F98334E25C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3165" y="2781395"/>
            <a:ext cx="1582484" cy="1582484"/>
          </a:xfrm>
          <a:prstGeom prst="rect">
            <a:avLst/>
          </a:prstGeom>
        </p:spPr>
      </p:pic>
      <p:sp>
        <p:nvSpPr>
          <p:cNvPr id="14" name="Inhaltsplatzhalter 2">
            <a:extLst>
              <a:ext uri="{FF2B5EF4-FFF2-40B4-BE49-F238E27FC236}">
                <a16:creationId xmlns:a16="http://schemas.microsoft.com/office/drawing/2014/main" id="{F495DA3B-F4B5-00AC-231B-7336BDFEE149}"/>
              </a:ext>
            </a:extLst>
          </p:cNvPr>
          <p:cNvSpPr>
            <a:spLocks noGrp="1"/>
          </p:cNvSpPr>
          <p:nvPr>
            <p:ph idx="1"/>
          </p:nvPr>
        </p:nvSpPr>
        <p:spPr>
          <a:xfrm>
            <a:off x="551194" y="4478274"/>
            <a:ext cx="2029129" cy="980694"/>
          </a:xfrm>
        </p:spPr>
        <p:txBody>
          <a:bodyPr>
            <a:normAutofit fontScale="85000" lnSpcReduction="10000"/>
          </a:bodyPr>
          <a:lstStyle/>
          <a:p>
            <a:pPr marL="0" indent="0">
              <a:buNone/>
            </a:pPr>
            <a:r>
              <a:rPr lang="de-CH" sz="1800" dirty="0">
                <a:latin typeface="Arial" panose="020B0604020202020204" pitchFamily="34" charset="0"/>
                <a:cs typeface="Arial" panose="020B0604020202020204" pitchFamily="34" charset="0"/>
              </a:rPr>
              <a:t>Gesetz über die öffentlich-rechtliche Anstalt </a:t>
            </a:r>
            <a:r>
              <a:rPr lang="de-CH" sz="1800" b="1" dirty="0">
                <a:latin typeface="Arial" panose="020B0604020202020204" pitchFamily="34" charset="0"/>
                <a:cs typeface="Arial" panose="020B0604020202020204" pitchFamily="34" charset="0"/>
              </a:rPr>
              <a:t>«Sanadura»</a:t>
            </a:r>
          </a:p>
        </p:txBody>
      </p:sp>
      <p:grpSp>
        <p:nvGrpSpPr>
          <p:cNvPr id="18" name="Gruppieren 17">
            <a:extLst>
              <a:ext uri="{FF2B5EF4-FFF2-40B4-BE49-F238E27FC236}">
                <a16:creationId xmlns:a16="http://schemas.microsoft.com/office/drawing/2014/main" id="{3F2229A0-012B-DF7F-F833-29D9EECFE2B8}"/>
              </a:ext>
            </a:extLst>
          </p:cNvPr>
          <p:cNvGrpSpPr/>
          <p:nvPr/>
        </p:nvGrpSpPr>
        <p:grpSpPr>
          <a:xfrm>
            <a:off x="2881405" y="2781394"/>
            <a:ext cx="1787351" cy="2677574"/>
            <a:chOff x="3986020" y="2565526"/>
            <a:chExt cx="2383134" cy="3570098"/>
          </a:xfrm>
        </p:grpSpPr>
        <p:pic>
          <p:nvPicPr>
            <p:cNvPr id="12" name="Grafik 11" descr="Vertrag mit einfarbiger Füllung">
              <a:extLst>
                <a:ext uri="{FF2B5EF4-FFF2-40B4-BE49-F238E27FC236}">
                  <a16:creationId xmlns:a16="http://schemas.microsoft.com/office/drawing/2014/main" id="{1186DFC9-E041-1AE7-5EB4-9D7B522E5D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6020" y="2565526"/>
              <a:ext cx="2109979" cy="2109979"/>
            </a:xfrm>
            <a:prstGeom prst="rect">
              <a:avLst/>
            </a:prstGeom>
          </p:spPr>
        </p:pic>
        <p:sp>
          <p:nvSpPr>
            <p:cNvPr id="15" name="Inhaltsplatzhalter 2">
              <a:extLst>
                <a:ext uri="{FF2B5EF4-FFF2-40B4-BE49-F238E27FC236}">
                  <a16:creationId xmlns:a16="http://schemas.microsoft.com/office/drawing/2014/main" id="{5FCA7E0D-0AD7-2919-9C15-C5E141A01714}"/>
                </a:ext>
              </a:extLst>
            </p:cNvPr>
            <p:cNvSpPr txBox="1">
              <a:spLocks/>
            </p:cNvSpPr>
            <p:nvPr/>
          </p:nvSpPr>
          <p:spPr>
            <a:xfrm>
              <a:off x="4259175" y="4828032"/>
              <a:ext cx="2109979" cy="1307592"/>
            </a:xfrm>
            <a:prstGeom prst="rect">
              <a:avLst/>
            </a:prstGeom>
          </p:spPr>
          <p:txBody>
            <a:bodyPr vert="horz" lIns="68580" tIns="34290" rIns="68580" bIns="3429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pPr>
              <a:r>
                <a:rPr lang="de-CH" sz="1650" dirty="0">
                  <a:solidFill>
                    <a:srgbClr val="000000"/>
                  </a:solidFill>
                  <a:latin typeface="Arial" panose="020B0604020202020204" pitchFamily="34" charset="0"/>
                  <a:cs typeface="Arial" panose="020B0604020202020204" pitchFamily="34" charset="0"/>
                </a:rPr>
                <a:t>Leistungs-vereinbarung</a:t>
              </a:r>
              <a:br>
                <a:rPr lang="de-CH" sz="1650" dirty="0">
                  <a:solidFill>
                    <a:srgbClr val="000000"/>
                  </a:solidFill>
                  <a:latin typeface="Arial" panose="020B0604020202020204" pitchFamily="34" charset="0"/>
                  <a:cs typeface="Arial" panose="020B0604020202020204" pitchFamily="34" charset="0"/>
                </a:rPr>
              </a:br>
              <a:r>
                <a:rPr lang="de-CH" sz="1650" b="1" dirty="0">
                  <a:solidFill>
                    <a:srgbClr val="000000"/>
                  </a:solidFill>
                  <a:latin typeface="Arial" panose="020B0604020202020204" pitchFamily="34" charset="0"/>
                  <a:cs typeface="Arial" panose="020B0604020202020204" pitchFamily="34" charset="0"/>
                </a:rPr>
                <a:t>«Spital»</a:t>
              </a:r>
            </a:p>
          </p:txBody>
        </p:sp>
      </p:grpSp>
      <p:grpSp>
        <p:nvGrpSpPr>
          <p:cNvPr id="19" name="Gruppieren 18">
            <a:extLst>
              <a:ext uri="{FF2B5EF4-FFF2-40B4-BE49-F238E27FC236}">
                <a16:creationId xmlns:a16="http://schemas.microsoft.com/office/drawing/2014/main" id="{2D3F92B3-D5F4-FBDA-870B-F7A418447F16}"/>
              </a:ext>
            </a:extLst>
          </p:cNvPr>
          <p:cNvGrpSpPr/>
          <p:nvPr/>
        </p:nvGrpSpPr>
        <p:grpSpPr>
          <a:xfrm>
            <a:off x="5006511" y="2781394"/>
            <a:ext cx="1995275" cy="2677574"/>
            <a:chOff x="6835723" y="2565525"/>
            <a:chExt cx="2660367" cy="3570099"/>
          </a:xfrm>
        </p:grpSpPr>
        <p:pic>
          <p:nvPicPr>
            <p:cNvPr id="13" name="Grafik 12" descr="Vertrag mit einfarbiger Füllung">
              <a:extLst>
                <a:ext uri="{FF2B5EF4-FFF2-40B4-BE49-F238E27FC236}">
                  <a16:creationId xmlns:a16="http://schemas.microsoft.com/office/drawing/2014/main" id="{CBDEF5D1-912F-D79E-F27C-B1A67F799A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35723" y="2565525"/>
              <a:ext cx="2109979" cy="2109979"/>
            </a:xfrm>
            <a:prstGeom prst="rect">
              <a:avLst/>
            </a:prstGeom>
          </p:spPr>
        </p:pic>
        <p:sp>
          <p:nvSpPr>
            <p:cNvPr id="16" name="Inhaltsplatzhalter 2">
              <a:extLst>
                <a:ext uri="{FF2B5EF4-FFF2-40B4-BE49-F238E27FC236}">
                  <a16:creationId xmlns:a16="http://schemas.microsoft.com/office/drawing/2014/main" id="{317FD1F5-476F-B787-710A-EFA6FFCBE89D}"/>
                </a:ext>
              </a:extLst>
            </p:cNvPr>
            <p:cNvSpPr txBox="1">
              <a:spLocks/>
            </p:cNvSpPr>
            <p:nvPr/>
          </p:nvSpPr>
          <p:spPr>
            <a:xfrm>
              <a:off x="7113053" y="4828032"/>
              <a:ext cx="2383037" cy="1307592"/>
            </a:xfrm>
            <a:prstGeom prst="rect">
              <a:avLst/>
            </a:prstGeom>
          </p:spPr>
          <p:txBody>
            <a:bodyPr vert="horz" lIns="68580" tIns="34290" rIns="68580" bIns="3429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pPr>
              <a:r>
                <a:rPr lang="de-CH" sz="1650" dirty="0">
                  <a:solidFill>
                    <a:srgbClr val="000000"/>
                  </a:solidFill>
                  <a:latin typeface="Arial" panose="020B0604020202020204" pitchFamily="34" charset="0"/>
                  <a:cs typeface="Arial" panose="020B0604020202020204" pitchFamily="34" charset="0"/>
                </a:rPr>
                <a:t>Leistungs-vereinbarung</a:t>
              </a:r>
              <a:br>
                <a:rPr lang="de-CH" sz="1650" dirty="0">
                  <a:solidFill>
                    <a:srgbClr val="000000"/>
                  </a:solidFill>
                  <a:latin typeface="Arial" panose="020B0604020202020204" pitchFamily="34" charset="0"/>
                  <a:cs typeface="Arial" panose="020B0604020202020204" pitchFamily="34" charset="0"/>
                </a:rPr>
              </a:br>
              <a:r>
                <a:rPr lang="de-CH" sz="1650" b="1" dirty="0">
                  <a:solidFill>
                    <a:srgbClr val="000000"/>
                  </a:solidFill>
                  <a:latin typeface="Arial" panose="020B0604020202020204" pitchFamily="34" charset="0"/>
                  <a:cs typeface="Arial" panose="020B0604020202020204" pitchFamily="34" charset="0"/>
                </a:rPr>
                <a:t>«Alterszentren»</a:t>
              </a:r>
            </a:p>
          </p:txBody>
        </p:sp>
      </p:grpSp>
      <p:grpSp>
        <p:nvGrpSpPr>
          <p:cNvPr id="20" name="Gruppieren 19">
            <a:extLst>
              <a:ext uri="{FF2B5EF4-FFF2-40B4-BE49-F238E27FC236}">
                <a16:creationId xmlns:a16="http://schemas.microsoft.com/office/drawing/2014/main" id="{67B5B8AB-22AC-FFFD-54BE-5F514A2FEA82}"/>
              </a:ext>
            </a:extLst>
          </p:cNvPr>
          <p:cNvGrpSpPr/>
          <p:nvPr/>
        </p:nvGrpSpPr>
        <p:grpSpPr>
          <a:xfrm>
            <a:off x="7001787" y="2781394"/>
            <a:ext cx="1793332" cy="2677574"/>
            <a:chOff x="9685425" y="2565525"/>
            <a:chExt cx="2391109" cy="3570099"/>
          </a:xfrm>
        </p:grpSpPr>
        <p:pic>
          <p:nvPicPr>
            <p:cNvPr id="7" name="Grafik 6" descr="Vertrag mit einfarbiger Füllung">
              <a:extLst>
                <a:ext uri="{FF2B5EF4-FFF2-40B4-BE49-F238E27FC236}">
                  <a16:creationId xmlns:a16="http://schemas.microsoft.com/office/drawing/2014/main" id="{7FB0A8C2-8133-5640-B61B-8D09858922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85425" y="2565525"/>
              <a:ext cx="2109979" cy="2109979"/>
            </a:xfrm>
            <a:prstGeom prst="rect">
              <a:avLst/>
            </a:prstGeom>
          </p:spPr>
        </p:pic>
        <p:sp>
          <p:nvSpPr>
            <p:cNvPr id="17" name="Inhaltsplatzhalter 2">
              <a:extLst>
                <a:ext uri="{FF2B5EF4-FFF2-40B4-BE49-F238E27FC236}">
                  <a16:creationId xmlns:a16="http://schemas.microsoft.com/office/drawing/2014/main" id="{7013C123-5D35-16AF-0BBB-35082E5033BE}"/>
                </a:ext>
              </a:extLst>
            </p:cNvPr>
            <p:cNvSpPr txBox="1">
              <a:spLocks/>
            </p:cNvSpPr>
            <p:nvPr/>
          </p:nvSpPr>
          <p:spPr>
            <a:xfrm>
              <a:off x="9966555" y="4828032"/>
              <a:ext cx="2109979" cy="1307592"/>
            </a:xfrm>
            <a:prstGeom prst="rect">
              <a:avLst/>
            </a:prstGeom>
          </p:spPr>
          <p:txBody>
            <a:bodyPr vert="horz" lIns="68580" tIns="34290" rIns="68580" bIns="3429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pPr>
              <a:r>
                <a:rPr lang="de-CH" sz="1650" dirty="0">
                  <a:solidFill>
                    <a:srgbClr val="000000"/>
                  </a:solidFill>
                  <a:latin typeface="Arial" panose="020B0604020202020204" pitchFamily="34" charset="0"/>
                  <a:cs typeface="Arial" panose="020B0604020202020204" pitchFamily="34" charset="0"/>
                </a:rPr>
                <a:t>Leistungs-vereinbarung</a:t>
              </a:r>
              <a:br>
                <a:rPr lang="de-CH" sz="1650" dirty="0">
                  <a:solidFill>
                    <a:srgbClr val="000000"/>
                  </a:solidFill>
                  <a:latin typeface="Arial" panose="020B0604020202020204" pitchFamily="34" charset="0"/>
                  <a:cs typeface="Arial" panose="020B0604020202020204" pitchFamily="34" charset="0"/>
                </a:rPr>
              </a:br>
              <a:r>
                <a:rPr lang="de-CH" sz="1650" b="1" dirty="0">
                  <a:solidFill>
                    <a:srgbClr val="000000"/>
                  </a:solidFill>
                  <a:latin typeface="Arial" panose="020B0604020202020204" pitchFamily="34" charset="0"/>
                  <a:cs typeface="Arial" panose="020B0604020202020204" pitchFamily="34" charset="0"/>
                </a:rPr>
                <a:t>«Spitex»</a:t>
              </a:r>
            </a:p>
          </p:txBody>
        </p:sp>
      </p:grpSp>
      <p:pic>
        <p:nvPicPr>
          <p:cNvPr id="26" name="Grafik 25" descr="Marke 4 mit einfarbiger Füllung">
            <a:extLst>
              <a:ext uri="{FF2B5EF4-FFF2-40B4-BE49-F238E27FC236}">
                <a16:creationId xmlns:a16="http://schemas.microsoft.com/office/drawing/2014/main" id="{825AA0A3-7BE7-4014-297A-2727C28442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69734" y="2638139"/>
            <a:ext cx="685800" cy="685800"/>
          </a:xfrm>
          <a:prstGeom prst="rect">
            <a:avLst/>
          </a:prstGeom>
        </p:spPr>
      </p:pic>
      <p:pic>
        <p:nvPicPr>
          <p:cNvPr id="28" name="Grafik 27" descr="Marke 3 mit einfarbiger Füllung">
            <a:extLst>
              <a:ext uri="{FF2B5EF4-FFF2-40B4-BE49-F238E27FC236}">
                <a16:creationId xmlns:a16="http://schemas.microsoft.com/office/drawing/2014/main" id="{E7587EF0-ECD7-1EC9-A2A7-7EEC06BD041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72744" y="2640878"/>
            <a:ext cx="685800" cy="685800"/>
          </a:xfrm>
          <a:prstGeom prst="rect">
            <a:avLst/>
          </a:prstGeom>
        </p:spPr>
      </p:pic>
      <p:pic>
        <p:nvPicPr>
          <p:cNvPr id="30" name="Grafik 29" descr="Abzeichen mit einfarbiger Füllung">
            <a:extLst>
              <a:ext uri="{FF2B5EF4-FFF2-40B4-BE49-F238E27FC236}">
                <a16:creationId xmlns:a16="http://schemas.microsoft.com/office/drawing/2014/main" id="{11B41A88-A46A-DEC4-C517-A1E6E9CF241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43371" y="2638139"/>
            <a:ext cx="685800" cy="685800"/>
          </a:xfrm>
          <a:prstGeom prst="rect">
            <a:avLst/>
          </a:prstGeom>
        </p:spPr>
      </p:pic>
      <p:pic>
        <p:nvPicPr>
          <p:cNvPr id="32" name="Grafik 31" descr="Marke 1 mit einfarbiger Füllung">
            <a:extLst>
              <a:ext uri="{FF2B5EF4-FFF2-40B4-BE49-F238E27FC236}">
                <a16:creationId xmlns:a16="http://schemas.microsoft.com/office/drawing/2014/main" id="{775211FC-741B-9DBB-9EE8-813C8B404B2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00271" y="2648501"/>
            <a:ext cx="685800" cy="685800"/>
          </a:xfrm>
          <a:prstGeom prst="rect">
            <a:avLst/>
          </a:prstGeom>
        </p:spPr>
      </p:pic>
    </p:spTree>
    <p:extLst>
      <p:ext uri="{BB962C8B-B14F-4D97-AF65-F5344CB8AC3E}">
        <p14:creationId xmlns:p14="http://schemas.microsoft.com/office/powerpoint/2010/main" val="829143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3C121-BC36-36F6-F858-9F5F0F12B2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E385A04-161D-A3E4-3DE4-9A9CF34CB698}"/>
              </a:ext>
            </a:extLst>
          </p:cNvPr>
          <p:cNvSpPr>
            <a:spLocks noGrp="1"/>
          </p:cNvSpPr>
          <p:nvPr>
            <p:ph type="title"/>
          </p:nvPr>
        </p:nvSpPr>
        <p:spPr/>
        <p:txBody>
          <a:bodyPr/>
          <a:lstStyle/>
          <a:p>
            <a:r>
              <a:rPr lang="de-CH" dirty="0"/>
              <a:t>Das sollten Sie wissen</a:t>
            </a:r>
          </a:p>
        </p:txBody>
      </p:sp>
      <p:sp>
        <p:nvSpPr>
          <p:cNvPr id="3" name="Inhaltsplatzhalter 2">
            <a:extLst>
              <a:ext uri="{FF2B5EF4-FFF2-40B4-BE49-F238E27FC236}">
                <a16:creationId xmlns:a16="http://schemas.microsoft.com/office/drawing/2014/main" id="{28D132B3-73E5-2218-A762-F1E5F8DE26D7}"/>
              </a:ext>
            </a:extLst>
          </p:cNvPr>
          <p:cNvSpPr>
            <a:spLocks noGrp="1"/>
          </p:cNvSpPr>
          <p:nvPr>
            <p:ph idx="1"/>
          </p:nvPr>
        </p:nvSpPr>
        <p:spPr>
          <a:xfrm>
            <a:off x="467545" y="2221992"/>
            <a:ext cx="8280920" cy="3871304"/>
          </a:xfrm>
        </p:spPr>
        <p:txBody>
          <a:bodyPr>
            <a:normAutofit/>
          </a:bodyPr>
          <a:lstStyle/>
          <a:p>
            <a:pPr marL="0" indent="0">
              <a:buNone/>
            </a:pPr>
            <a:r>
              <a:rPr lang="de-CH" sz="1800" dirty="0">
                <a:latin typeface="Arial" panose="020B0604020202020204" pitchFamily="34" charset="0"/>
                <a:cs typeface="Arial" panose="020B0604020202020204" pitchFamily="34" charset="0"/>
              </a:rPr>
              <a:t>Wird die Vorlage erneut abgelehnt, kann der Sanierungsplan nicht umgesetzt werden. In der Folge kommt es zur </a:t>
            </a:r>
            <a:r>
              <a:rPr lang="de-CH" sz="1800" b="1" dirty="0">
                <a:latin typeface="Arial" panose="020B0604020202020204" pitchFamily="34" charset="0"/>
                <a:cs typeface="Arial" panose="020B0604020202020204" pitchFamily="34" charset="0"/>
              </a:rPr>
              <a:t>Schliessung und Liquidierung der SGO-Betriebe</a:t>
            </a:r>
            <a:r>
              <a:rPr lang="de-CH" sz="1800" dirty="0">
                <a:latin typeface="Arial" panose="020B0604020202020204" pitchFamily="34" charset="0"/>
                <a:cs typeface="Arial" panose="020B0604020202020204" pitchFamily="34" charset="0"/>
              </a:rPr>
              <a:t>:</a:t>
            </a:r>
          </a:p>
          <a:p>
            <a:r>
              <a:rPr lang="de-CH" sz="1800" dirty="0">
                <a:latin typeface="Arial" panose="020B0604020202020204" pitchFamily="34" charset="0"/>
                <a:cs typeface="Arial" panose="020B0604020202020204" pitchFamily="34" charset="0"/>
              </a:rPr>
              <a:t>Das Spital in Samedan würde endgültig geschlossen und liquidiert. Die medizinische Akutversorgung im Oberengadin wäre nicht mehr gesichert. </a:t>
            </a:r>
          </a:p>
          <a:p>
            <a:r>
              <a:rPr lang="de-CH" sz="1800" dirty="0">
                <a:latin typeface="Arial" panose="020B0604020202020204" pitchFamily="34" charset="0"/>
                <a:cs typeface="Arial" panose="020B0604020202020204" pitchFamily="34" charset="0"/>
              </a:rPr>
              <a:t>Die Alterszentren «Du Lac» und «Promulins» sowie die Spitex könnten von der SGO nicht mehr weiterbetrieben werden. Wie die Gemeinden die Gesundheitsversorgung danach organisieren würden, ist offen.</a:t>
            </a:r>
            <a:endParaRPr lang="de-CH" sz="1800" dirty="0"/>
          </a:p>
        </p:txBody>
      </p:sp>
    </p:spTree>
    <p:extLst>
      <p:ext uri="{BB962C8B-B14F-4D97-AF65-F5344CB8AC3E}">
        <p14:creationId xmlns:p14="http://schemas.microsoft.com/office/powerpoint/2010/main" val="1089761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Calisto MT"/>
            </a:endParaRPr>
          </a:p>
        </p:txBody>
      </p:sp>
      <p:sp>
        <p:nvSpPr>
          <p:cNvPr id="2" name="Titel 1">
            <a:extLst>
              <a:ext uri="{FF2B5EF4-FFF2-40B4-BE49-F238E27FC236}">
                <a16:creationId xmlns:a16="http://schemas.microsoft.com/office/drawing/2014/main" id="{9B3D0DC1-8C87-DE84-8474-6FB50501A6C0}"/>
              </a:ext>
            </a:extLst>
          </p:cNvPr>
          <p:cNvSpPr>
            <a:spLocks noGrp="1"/>
          </p:cNvSpPr>
          <p:nvPr>
            <p:ph type="title"/>
          </p:nvPr>
        </p:nvSpPr>
        <p:spPr>
          <a:xfrm>
            <a:off x="3936492" y="1543050"/>
            <a:ext cx="4677156" cy="980694"/>
          </a:xfrm>
        </p:spPr>
        <p:txBody>
          <a:bodyPr>
            <a:normAutofit/>
          </a:bodyPr>
          <a:lstStyle/>
          <a:p>
            <a:r>
              <a:rPr lang="de-CH" sz="2775" dirty="0"/>
              <a:t>«Der Kanton wird kein Spital betreiben!»</a:t>
            </a:r>
          </a:p>
        </p:txBody>
      </p:sp>
      <p:cxnSp>
        <p:nvCxnSpPr>
          <p:cNvPr id="1040" name="Straight Connector 1039">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11930" y="1399032"/>
            <a:ext cx="122872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A2F3D38F-6F42-D4D9-8B27-FD024D0CC0EC}"/>
              </a:ext>
            </a:extLst>
          </p:cNvPr>
          <p:cNvSpPr>
            <a:spLocks noGrp="1"/>
          </p:cNvSpPr>
          <p:nvPr>
            <p:ph idx="1"/>
          </p:nvPr>
        </p:nvSpPr>
        <p:spPr>
          <a:xfrm>
            <a:off x="3503238" y="2667762"/>
            <a:ext cx="5389242" cy="3068206"/>
          </a:xfrm>
        </p:spPr>
        <p:txBody>
          <a:bodyPr>
            <a:noAutofit/>
          </a:bodyPr>
          <a:lstStyle/>
          <a:p>
            <a:pPr marL="0" indent="0" eaLnBrk="0" fontAlgn="base" hangingPunct="0">
              <a:lnSpc>
                <a:spcPct val="100000"/>
              </a:lnSpc>
              <a:spcBef>
                <a:spcPct val="0"/>
              </a:spcBef>
              <a:spcAft>
                <a:spcPct val="0"/>
              </a:spcAft>
              <a:buNone/>
            </a:pPr>
            <a:r>
              <a:rPr lang="de-CH" sz="1950" i="1" dirty="0">
                <a:latin typeface="Arial" panose="020B0604020202020204" pitchFamily="34" charset="0"/>
                <a:cs typeface="Arial" panose="020B0604020202020204" pitchFamily="34" charset="0"/>
              </a:rPr>
              <a:t>«</a:t>
            </a:r>
            <a:r>
              <a:rPr lang="de-DE" altLang="de-DE" sz="1950" i="1" dirty="0">
                <a:solidFill>
                  <a:srgbClr val="000000"/>
                </a:solidFill>
                <a:latin typeface="Arial" panose="020B0604020202020204" pitchFamily="34" charset="0"/>
                <a:cs typeface="Arial" panose="020B0604020202020204" pitchFamily="34" charset="0"/>
              </a:rPr>
              <a:t>Die Gemeinden sind gesetzlich verpflichtet, sich zweckmässig zu organisieren. Dazu gehört auch, dass sie sich finanziell an den Kosten für die Leistungen innerhalb der Gesundheitsversorgungsregion beteiligen. </a:t>
            </a:r>
          </a:p>
          <a:p>
            <a:pPr marL="0" indent="0" eaLnBrk="0" fontAlgn="base" hangingPunct="0">
              <a:lnSpc>
                <a:spcPct val="100000"/>
              </a:lnSpc>
              <a:spcBef>
                <a:spcPct val="0"/>
              </a:spcBef>
              <a:spcAft>
                <a:spcPct val="0"/>
              </a:spcAft>
              <a:buNone/>
            </a:pPr>
            <a:endParaRPr lang="de-DE" altLang="de-DE" sz="1950" i="1" dirty="0">
              <a:solidFill>
                <a:srgbClr val="000000"/>
              </a:solidFill>
              <a:latin typeface="Arial" panose="020B0604020202020204" pitchFamily="34" charset="0"/>
              <a:cs typeface="Arial" panose="020B0604020202020204" pitchFamily="34" charset="0"/>
            </a:endParaRPr>
          </a:p>
          <a:p>
            <a:pPr marL="0" indent="0" eaLnBrk="0" fontAlgn="base" hangingPunct="0">
              <a:lnSpc>
                <a:spcPct val="100000"/>
              </a:lnSpc>
              <a:spcBef>
                <a:spcPct val="0"/>
              </a:spcBef>
              <a:spcAft>
                <a:spcPct val="0"/>
              </a:spcAft>
              <a:buNone/>
            </a:pPr>
            <a:r>
              <a:rPr lang="de-CH" altLang="de-DE" sz="1950" i="1" dirty="0">
                <a:solidFill>
                  <a:srgbClr val="000000"/>
                </a:solidFill>
                <a:latin typeface="Arial" panose="020B0604020202020204" pitchFamily="34" charset="0"/>
                <a:cs typeface="Arial" panose="020B0604020202020204" pitchFamily="34" charset="0"/>
              </a:rPr>
              <a:t>Eine kantonale Rettung oder Finanzierung ist ausgeschlossen, da keine gesetzliche Grundlage dafür besteht.</a:t>
            </a:r>
            <a:r>
              <a:rPr lang="de-CH" sz="1950" i="1" dirty="0">
                <a:latin typeface="Arial" panose="020B0604020202020204" pitchFamily="34" charset="0"/>
                <a:cs typeface="Arial" panose="020B0604020202020204" pitchFamily="34" charset="0"/>
              </a:rPr>
              <a:t>»</a:t>
            </a:r>
          </a:p>
        </p:txBody>
      </p:sp>
      <p:sp>
        <p:nvSpPr>
          <p:cNvPr id="8" name="Textfeld 7">
            <a:extLst>
              <a:ext uri="{FF2B5EF4-FFF2-40B4-BE49-F238E27FC236}">
                <a16:creationId xmlns:a16="http://schemas.microsoft.com/office/drawing/2014/main" id="{67E2A66E-5476-1985-9843-E01666250CC2}"/>
              </a:ext>
            </a:extLst>
          </p:cNvPr>
          <p:cNvSpPr txBox="1"/>
          <p:nvPr/>
        </p:nvSpPr>
        <p:spPr>
          <a:xfrm>
            <a:off x="530353" y="5458968"/>
            <a:ext cx="2972885" cy="300082"/>
          </a:xfrm>
          <a:prstGeom prst="rect">
            <a:avLst/>
          </a:prstGeom>
          <a:noFill/>
        </p:spPr>
        <p:txBody>
          <a:bodyPr wrap="square">
            <a:spAutoFit/>
          </a:bodyPr>
          <a:lstStyle/>
          <a:p>
            <a:pPr defTabSz="685800" fontAlgn="auto">
              <a:spcBef>
                <a:spcPts val="0"/>
              </a:spcBef>
              <a:spcAft>
                <a:spcPts val="0"/>
              </a:spcAft>
            </a:pPr>
            <a:r>
              <a:rPr lang="de-CH" sz="1350" dirty="0">
                <a:solidFill>
                  <a:srgbClr val="000000"/>
                </a:solidFill>
                <a:latin typeface="Arial" panose="020B0604020202020204" pitchFamily="34" charset="0"/>
                <a:cs typeface="Arial" panose="020B0604020202020204" pitchFamily="34" charset="0"/>
              </a:rPr>
              <a:t>Regierungsrat Peter Peyer</a:t>
            </a:r>
          </a:p>
        </p:txBody>
      </p:sp>
      <p:pic>
        <p:nvPicPr>
          <p:cNvPr id="6" name="Grafik 5" descr="Ein Bild, das Kleidung, Person, Mann, Wand enthält.&#10;&#10;KI-generierte Inhalte können fehlerhaft sein.">
            <a:extLst>
              <a:ext uri="{FF2B5EF4-FFF2-40B4-BE49-F238E27FC236}">
                <a16:creationId xmlns:a16="http://schemas.microsoft.com/office/drawing/2014/main" id="{89FA12DC-5ACE-B580-86F9-F52CAC9FE9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47149" y="2097105"/>
            <a:ext cx="4048932" cy="2693932"/>
          </a:xfrm>
          <a:prstGeom prst="rect">
            <a:avLst/>
          </a:prstGeom>
        </p:spPr>
      </p:pic>
    </p:spTree>
    <p:extLst>
      <p:ext uri="{BB962C8B-B14F-4D97-AF65-F5344CB8AC3E}">
        <p14:creationId xmlns:p14="http://schemas.microsoft.com/office/powerpoint/2010/main" val="1159948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5C9CF-7437-6B54-E607-E3B03E50F3B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79DF865-601C-B824-8D30-80015FCB004C}"/>
              </a:ext>
            </a:extLst>
          </p:cNvPr>
          <p:cNvSpPr>
            <a:spLocks noGrp="1"/>
          </p:cNvSpPr>
          <p:nvPr>
            <p:ph type="title"/>
          </p:nvPr>
        </p:nvSpPr>
        <p:spPr>
          <a:xfrm>
            <a:off x="1338146" y="1543050"/>
            <a:ext cx="7205778" cy="980694"/>
          </a:xfrm>
        </p:spPr>
        <p:txBody>
          <a:bodyPr>
            <a:noAutofit/>
          </a:bodyPr>
          <a:lstStyle/>
          <a:p>
            <a:r>
              <a:rPr lang="de-CH" sz="2700" dirty="0"/>
              <a:t>Gesetz über die Gründung der öffentlich-rechtlichen Anstalt </a:t>
            </a:r>
            <a:r>
              <a:rPr lang="de-CH" sz="2700" b="1" dirty="0"/>
              <a:t>«sanadura»</a:t>
            </a:r>
          </a:p>
        </p:txBody>
      </p:sp>
      <p:graphicFrame>
        <p:nvGraphicFramePr>
          <p:cNvPr id="6" name="Inhaltsplatzhalter 2">
            <a:extLst>
              <a:ext uri="{FF2B5EF4-FFF2-40B4-BE49-F238E27FC236}">
                <a16:creationId xmlns:a16="http://schemas.microsoft.com/office/drawing/2014/main" id="{F73E68FE-EE76-C1AA-5644-5D5BBCE5BFCC}"/>
              </a:ext>
            </a:extLst>
          </p:cNvPr>
          <p:cNvGraphicFramePr>
            <a:graphicFrameLocks/>
          </p:cNvGraphicFramePr>
          <p:nvPr>
            <p:extLst>
              <p:ext uri="{D42A27DB-BD31-4B8C-83A1-F6EECF244321}">
                <p14:modId xmlns:p14="http://schemas.microsoft.com/office/powerpoint/2010/main" val="2820497310"/>
              </p:ext>
            </p:extLst>
          </p:nvPr>
        </p:nvGraphicFramePr>
        <p:xfrm>
          <a:off x="562570" y="2780928"/>
          <a:ext cx="8113885"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fik 2" descr="Marke 1 mit einfarbiger Füllung">
            <a:extLst>
              <a:ext uri="{FF2B5EF4-FFF2-40B4-BE49-F238E27FC236}">
                <a16:creationId xmlns:a16="http://schemas.microsoft.com/office/drawing/2014/main" id="{772EC387-BED9-DAE4-2928-E96ABA6377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5066" y="1690497"/>
            <a:ext cx="685800" cy="685800"/>
          </a:xfrm>
          <a:prstGeom prst="rect">
            <a:avLst/>
          </a:prstGeom>
        </p:spPr>
      </p:pic>
    </p:spTree>
    <p:extLst>
      <p:ext uri="{BB962C8B-B14F-4D97-AF65-F5344CB8AC3E}">
        <p14:creationId xmlns:p14="http://schemas.microsoft.com/office/powerpoint/2010/main" val="1726945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FC29E9-91D0-BA51-0152-3F9BB75F8B4F}"/>
              </a:ext>
            </a:extLst>
          </p:cNvPr>
          <p:cNvSpPr>
            <a:spLocks noGrp="1"/>
          </p:cNvSpPr>
          <p:nvPr>
            <p:ph type="title"/>
          </p:nvPr>
        </p:nvSpPr>
        <p:spPr/>
        <p:txBody>
          <a:bodyPr/>
          <a:lstStyle/>
          <a:p>
            <a:r>
              <a:rPr lang="de-CH" b="1" dirty="0"/>
              <a:t>«sanadura» - </a:t>
            </a:r>
            <a:r>
              <a:rPr lang="de-CH" dirty="0"/>
              <a:t>Grundkonzept </a:t>
            </a:r>
          </a:p>
        </p:txBody>
      </p:sp>
      <p:sp>
        <p:nvSpPr>
          <p:cNvPr id="3" name="Inhaltsplatzhalter 2">
            <a:extLst>
              <a:ext uri="{FF2B5EF4-FFF2-40B4-BE49-F238E27FC236}">
                <a16:creationId xmlns:a16="http://schemas.microsoft.com/office/drawing/2014/main" id="{A4F3E026-C6FE-922C-F599-5785F73DDE61}"/>
              </a:ext>
            </a:extLst>
          </p:cNvPr>
          <p:cNvSpPr>
            <a:spLocks noGrp="1"/>
          </p:cNvSpPr>
          <p:nvPr>
            <p:ph idx="1"/>
          </p:nvPr>
        </p:nvSpPr>
        <p:spPr>
          <a:xfrm>
            <a:off x="525477" y="1916832"/>
            <a:ext cx="8018450" cy="3411834"/>
          </a:xfrm>
        </p:spPr>
        <p:txBody>
          <a:bodyPr>
            <a:normAutofit/>
          </a:bodyPr>
          <a:lstStyle/>
          <a:p>
            <a:pPr marL="0" indent="0">
              <a:buNone/>
            </a:pPr>
            <a:r>
              <a:rPr lang="de-CH" sz="1800" dirty="0">
                <a:latin typeface="Arial" panose="020B0604020202020204" pitchFamily="34" charset="0"/>
                <a:cs typeface="Arial" panose="020B0604020202020204" pitchFamily="34" charset="0"/>
              </a:rPr>
              <a:t>«Sanadura» wird durch definierte Organe geführt und kontrolliert – gewährleistet Mitbestimmung der Gemeinden, professionelle Führung und Finanz- sowie Leistungscontrolling.</a:t>
            </a:r>
          </a:p>
        </p:txBody>
      </p:sp>
      <p:graphicFrame>
        <p:nvGraphicFramePr>
          <p:cNvPr id="9" name="Tabelle 8">
            <a:extLst>
              <a:ext uri="{FF2B5EF4-FFF2-40B4-BE49-F238E27FC236}">
                <a16:creationId xmlns:a16="http://schemas.microsoft.com/office/drawing/2014/main" id="{FD658E82-451F-7E06-17CA-A616A24F8316}"/>
              </a:ext>
            </a:extLst>
          </p:cNvPr>
          <p:cNvGraphicFramePr>
            <a:graphicFrameLocks noGrp="1"/>
          </p:cNvGraphicFramePr>
          <p:nvPr>
            <p:extLst>
              <p:ext uri="{D42A27DB-BD31-4B8C-83A1-F6EECF244321}">
                <p14:modId xmlns:p14="http://schemas.microsoft.com/office/powerpoint/2010/main" val="1748448727"/>
              </p:ext>
            </p:extLst>
          </p:nvPr>
        </p:nvGraphicFramePr>
        <p:xfrm>
          <a:off x="525475" y="3295972"/>
          <a:ext cx="8093048" cy="2509291"/>
        </p:xfrm>
        <a:graphic>
          <a:graphicData uri="http://schemas.openxmlformats.org/drawingml/2006/table">
            <a:tbl>
              <a:tblPr firstRow="1" bandRow="1">
                <a:tableStyleId>{5202B0CA-FC54-4496-8BCA-5EF66A818D29}</a:tableStyleId>
              </a:tblPr>
              <a:tblGrid>
                <a:gridCol w="2023262">
                  <a:extLst>
                    <a:ext uri="{9D8B030D-6E8A-4147-A177-3AD203B41FA5}">
                      <a16:colId xmlns:a16="http://schemas.microsoft.com/office/drawing/2014/main" val="1241206508"/>
                    </a:ext>
                  </a:extLst>
                </a:gridCol>
                <a:gridCol w="2023262">
                  <a:extLst>
                    <a:ext uri="{9D8B030D-6E8A-4147-A177-3AD203B41FA5}">
                      <a16:colId xmlns:a16="http://schemas.microsoft.com/office/drawing/2014/main" val="2093934229"/>
                    </a:ext>
                  </a:extLst>
                </a:gridCol>
                <a:gridCol w="2023262">
                  <a:extLst>
                    <a:ext uri="{9D8B030D-6E8A-4147-A177-3AD203B41FA5}">
                      <a16:colId xmlns:a16="http://schemas.microsoft.com/office/drawing/2014/main" val="655830798"/>
                    </a:ext>
                  </a:extLst>
                </a:gridCol>
                <a:gridCol w="2023262">
                  <a:extLst>
                    <a:ext uri="{9D8B030D-6E8A-4147-A177-3AD203B41FA5}">
                      <a16:colId xmlns:a16="http://schemas.microsoft.com/office/drawing/2014/main" val="1477669177"/>
                    </a:ext>
                  </a:extLst>
                </a:gridCol>
              </a:tblGrid>
              <a:tr h="556724">
                <a:tc>
                  <a:txBody>
                    <a:bodyPr/>
                    <a:lstStyle/>
                    <a:p>
                      <a:r>
                        <a:rPr lang="de-CH" sz="1500" dirty="0">
                          <a:solidFill>
                            <a:schemeClr val="tx1"/>
                          </a:solidFill>
                          <a:latin typeface="Arial" panose="020B0604020202020204" pitchFamily="34" charset="0"/>
                          <a:cs typeface="Arial" panose="020B0604020202020204" pitchFamily="34" charset="0"/>
                        </a:rPr>
                        <a:t>Gesundheitsrat</a:t>
                      </a:r>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de-CH" sz="1500" dirty="0">
                          <a:solidFill>
                            <a:schemeClr val="tx1"/>
                          </a:solidFill>
                          <a:latin typeface="Arial" panose="020B0604020202020204" pitchFamily="34" charset="0"/>
                          <a:cs typeface="Arial" panose="020B0604020202020204" pitchFamily="34" charset="0"/>
                        </a:rPr>
                        <a:t>Verwaltungsrat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de-CH" sz="1500" dirty="0">
                          <a:solidFill>
                            <a:schemeClr val="tx1"/>
                          </a:solidFill>
                          <a:latin typeface="Arial" panose="020B0604020202020204" pitchFamily="34" charset="0"/>
                          <a:cs typeface="Arial" panose="020B0604020202020204" pitchFamily="34" charset="0"/>
                        </a:rPr>
                        <a:t>Geschäftsprüfungs-kommission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de-CH" sz="1500" dirty="0">
                          <a:solidFill>
                            <a:schemeClr val="tx1"/>
                          </a:solidFill>
                          <a:latin typeface="Arial" panose="020B0604020202020204" pitchFamily="34" charset="0"/>
                          <a:cs typeface="Arial" panose="020B0604020202020204" pitchFamily="34" charset="0"/>
                        </a:rPr>
                        <a:t>Revisionsstelle</a:t>
                      </a:r>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1092082"/>
                  </a:ext>
                </a:extLst>
              </a:tr>
              <a:tr h="298533">
                <a:tc>
                  <a:txBody>
                    <a:bodyPr/>
                    <a:lstStyle/>
                    <a:p>
                      <a:r>
                        <a:rPr lang="de-CH" sz="1400" dirty="0">
                          <a:latin typeface="Arial" panose="020B0604020202020204" pitchFamily="34" charset="0"/>
                          <a:cs typeface="Arial" panose="020B0604020202020204" pitchFamily="34" charset="0"/>
                        </a:rPr>
                        <a:t>politisch-strategisch</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CH" sz="1400" dirty="0">
                          <a:latin typeface="Arial" panose="020B0604020202020204" pitchFamily="34" charset="0"/>
                          <a:cs typeface="Arial" panose="020B0604020202020204" pitchFamily="34" charset="0"/>
                        </a:rPr>
                        <a:t>strategisch-operativ</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CH" sz="14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CH" sz="14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9581053"/>
                  </a:ext>
                </a:extLst>
              </a:tr>
              <a:tr h="1654034">
                <a:tc>
                  <a:txBody>
                    <a:bodyPr/>
                    <a:lstStyle/>
                    <a:p>
                      <a:r>
                        <a:rPr lang="de-CH" sz="1400" dirty="0">
                          <a:latin typeface="Arial" panose="020B0604020202020204" pitchFamily="34" charset="0"/>
                          <a:cs typeface="Arial" panose="020B0604020202020204" pitchFamily="34" charset="0"/>
                        </a:rPr>
                        <a:t>1 Vertretung je Träger-gemeinde, gewichtete Stimmen nach Einwohnerzahl (je 1’000 Einwohnende 1 Stimme) mit Stimmobergrenze.</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de-CH" sz="1400" dirty="0">
                          <a:latin typeface="Arial" panose="020B0604020202020204" pitchFamily="34" charset="0"/>
                          <a:cs typeface="Arial" panose="020B0604020202020204" pitchFamily="34" charset="0"/>
                        </a:rPr>
                        <a:t>5 bis 7 Mitglieder, bereitet Entscheide für den Gesundheitsrat vor, trägt unternehmerische Verantwortung, kann Ausschüsse bilden.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de-CH" sz="1400" dirty="0">
                          <a:latin typeface="Arial" panose="020B0604020202020204" pitchFamily="34" charset="0"/>
                          <a:cs typeface="Arial" panose="020B0604020202020204" pitchFamily="34" charset="0"/>
                        </a:rPr>
                        <a:t>prüft Geschäftsführung, Betrieb und Einhaltung der Leistungsverein-barungen.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de-CH" sz="1400" dirty="0">
                          <a:latin typeface="Arial" panose="020B0604020202020204" pitchFamily="34" charset="0"/>
                          <a:cs typeface="Arial" panose="020B0604020202020204" pitchFamily="34" charset="0"/>
                        </a:rPr>
                        <a:t>prüft jährlich die Rechnungslegung und rapportiert an Verwaltungsrat und Gesundheitsrat.</a:t>
                      </a: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808828843"/>
                  </a:ext>
                </a:extLst>
              </a:tr>
            </a:tbl>
          </a:graphicData>
        </a:graphic>
      </p:graphicFrame>
    </p:spTree>
    <p:extLst>
      <p:ext uri="{BB962C8B-B14F-4D97-AF65-F5344CB8AC3E}">
        <p14:creationId xmlns:p14="http://schemas.microsoft.com/office/powerpoint/2010/main" val="2656285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AF060-DDCC-3CDF-0C9A-1AC649E8673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A2B9AE7-0FC5-D66E-AABF-81E4142E2C69}"/>
              </a:ext>
            </a:extLst>
          </p:cNvPr>
          <p:cNvSpPr>
            <a:spLocks noGrp="1"/>
          </p:cNvSpPr>
          <p:nvPr>
            <p:ph type="title"/>
          </p:nvPr>
        </p:nvSpPr>
        <p:spPr/>
        <p:txBody>
          <a:bodyPr/>
          <a:lstStyle/>
          <a:p>
            <a:r>
              <a:rPr lang="de-CH" b="1" dirty="0"/>
              <a:t>«sanadura» - </a:t>
            </a:r>
            <a:r>
              <a:rPr lang="de-CH" dirty="0"/>
              <a:t>Inkraftsetzung gesetz</a:t>
            </a:r>
          </a:p>
        </p:txBody>
      </p:sp>
      <p:sp>
        <p:nvSpPr>
          <p:cNvPr id="3" name="Inhaltsplatzhalter 2">
            <a:extLst>
              <a:ext uri="{FF2B5EF4-FFF2-40B4-BE49-F238E27FC236}">
                <a16:creationId xmlns:a16="http://schemas.microsoft.com/office/drawing/2014/main" id="{B24C460E-FA07-C434-840D-0A200C7B6FEE}"/>
              </a:ext>
            </a:extLst>
          </p:cNvPr>
          <p:cNvSpPr>
            <a:spLocks noGrp="1"/>
          </p:cNvSpPr>
          <p:nvPr>
            <p:ph idx="1"/>
          </p:nvPr>
        </p:nvSpPr>
        <p:spPr>
          <a:xfrm>
            <a:off x="323529" y="1988840"/>
            <a:ext cx="8352928" cy="3954760"/>
          </a:xfrm>
        </p:spPr>
        <p:txBody>
          <a:bodyPr>
            <a:normAutofit lnSpcReduction="10000"/>
          </a:bodyPr>
          <a:lstStyle/>
          <a:p>
            <a:r>
              <a:rPr lang="de-CH" sz="1800" b="1" dirty="0">
                <a:latin typeface="Arial" panose="020B0604020202020204" pitchFamily="34" charset="0"/>
                <a:cs typeface="Arial" panose="020B0604020202020204" pitchFamily="34" charset="0"/>
              </a:rPr>
              <a:t>Die neue Trägerschaft Sanadura ist Voraussetzung, damit Akut- und Langzeitpflege auch über den 1. April 2026 hinaus gewährleistet bleibt.</a:t>
            </a:r>
          </a:p>
          <a:p>
            <a:r>
              <a:rPr lang="de-CH" sz="1800" dirty="0">
                <a:latin typeface="Arial" panose="020B0604020202020204" pitchFamily="34" charset="0"/>
                <a:cs typeface="Arial" panose="020B0604020202020204" pitchFamily="34" charset="0"/>
              </a:rPr>
              <a:t>Die Trägerschaft kommt zustande, wenn </a:t>
            </a:r>
          </a:p>
          <a:p>
            <a:pPr marL="406004" lvl="1" indent="-202406"/>
            <a:r>
              <a:rPr lang="de-CH" sz="1650" b="1" dirty="0">
                <a:latin typeface="Arial" panose="020B0604020202020204" pitchFamily="34" charset="0"/>
                <a:cs typeface="Arial" panose="020B0604020202020204" pitchFamily="34" charset="0"/>
              </a:rPr>
              <a:t>mindestens sieben der elf Gemeinden </a:t>
            </a:r>
            <a:r>
              <a:rPr lang="de-CH" sz="1650" dirty="0">
                <a:latin typeface="Arial" panose="020B0604020202020204" pitchFamily="34" charset="0"/>
                <a:cs typeface="Arial" panose="020B0604020202020204" pitchFamily="34" charset="0"/>
              </a:rPr>
              <a:t>der Gesundheitsversorgungsregion (GVROE) dem Gesetz zustimmen und diese Gemeinden zusammen </a:t>
            </a:r>
          </a:p>
          <a:p>
            <a:pPr marL="406004" lvl="1" indent="-202406"/>
            <a:r>
              <a:rPr lang="de-CH" sz="1650" b="1" dirty="0">
                <a:latin typeface="Arial" panose="020B0604020202020204" pitchFamily="34" charset="0"/>
                <a:cs typeface="Arial" panose="020B0604020202020204" pitchFamily="34" charset="0"/>
              </a:rPr>
              <a:t>mindestens die Hälfte der ständigen Wohnbevölkerung </a:t>
            </a:r>
            <a:r>
              <a:rPr lang="de-CH" sz="1650" dirty="0">
                <a:latin typeface="Arial" panose="020B0604020202020204" pitchFamily="34" charset="0"/>
                <a:cs typeface="Arial" panose="020B0604020202020204" pitchFamily="34" charset="0"/>
              </a:rPr>
              <a:t>in der GVROE vertreten.</a:t>
            </a:r>
          </a:p>
          <a:p>
            <a:r>
              <a:rPr lang="de-CH" sz="1800" i="1" dirty="0">
                <a:latin typeface="Arial" panose="020B0604020202020204" pitchFamily="34" charset="0"/>
                <a:cs typeface="Arial" panose="020B0604020202020204" pitchFamily="34" charset="0"/>
              </a:rPr>
              <a:t>Wird die Gründung der Trägerschaft abgelehnt:</a:t>
            </a:r>
          </a:p>
          <a:p>
            <a:pPr marL="406004" lvl="1" indent="-202406"/>
            <a:r>
              <a:rPr lang="de-CH" sz="1650" i="1" dirty="0">
                <a:latin typeface="Arial" panose="020B0604020202020204" pitchFamily="34" charset="0"/>
                <a:cs typeface="Arial" panose="020B0604020202020204" pitchFamily="34" charset="0"/>
              </a:rPr>
              <a:t>Liquidation und Schliessung der SGO-Betriebe: Das Spital in Samedan würde endgültig geschlossen. Die Alterszentren «Du Lac» und «Promulins» sowie die Spitex könnten von der SGO nicht mehr weiterbetrieben werden. </a:t>
            </a:r>
          </a:p>
          <a:p>
            <a:pPr marL="406004" lvl="1" indent="-202406"/>
            <a:r>
              <a:rPr lang="de-CH" sz="1650" i="1" dirty="0">
                <a:latin typeface="Arial" panose="020B0604020202020204" pitchFamily="34" charset="0"/>
                <a:cs typeface="Arial" panose="020B0604020202020204" pitchFamily="34" charset="0"/>
              </a:rPr>
              <a:t>Es können keine Leistungsvereinbarungen für die Gesundheitsleistungen abgeschlossen werden</a:t>
            </a:r>
          </a:p>
        </p:txBody>
      </p:sp>
    </p:spTree>
    <p:extLst>
      <p:ext uri="{BB962C8B-B14F-4D97-AF65-F5344CB8AC3E}">
        <p14:creationId xmlns:p14="http://schemas.microsoft.com/office/powerpoint/2010/main" val="1272497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7E89E8-819D-B174-7CF9-74D1349CB42A}"/>
              </a:ext>
            </a:extLst>
          </p:cNvPr>
          <p:cNvSpPr>
            <a:spLocks noGrp="1"/>
          </p:cNvSpPr>
          <p:nvPr>
            <p:ph type="title"/>
          </p:nvPr>
        </p:nvSpPr>
        <p:spPr>
          <a:xfrm>
            <a:off x="1324841" y="1200150"/>
            <a:ext cx="7219084" cy="980694"/>
          </a:xfrm>
        </p:spPr>
        <p:txBody>
          <a:bodyPr>
            <a:normAutofit/>
          </a:bodyPr>
          <a:lstStyle/>
          <a:p>
            <a:r>
              <a:rPr lang="de-CH" dirty="0"/>
              <a:t>Leistungsvereinbarung </a:t>
            </a:r>
            <a:r>
              <a:rPr lang="de-CH" b="1" dirty="0"/>
              <a:t>«Spital»</a:t>
            </a:r>
            <a:br>
              <a:rPr lang="de-CH" b="1" dirty="0"/>
            </a:br>
            <a:r>
              <a:rPr lang="de-CH" sz="2325" dirty="0"/>
              <a:t>Ausgangslage</a:t>
            </a:r>
          </a:p>
        </p:txBody>
      </p:sp>
      <p:sp>
        <p:nvSpPr>
          <p:cNvPr id="3" name="Inhaltsplatzhalter 2">
            <a:extLst>
              <a:ext uri="{FF2B5EF4-FFF2-40B4-BE49-F238E27FC236}">
                <a16:creationId xmlns:a16="http://schemas.microsoft.com/office/drawing/2014/main" id="{D4D1FF56-11F9-F976-7707-A456B299673F}"/>
              </a:ext>
            </a:extLst>
          </p:cNvPr>
          <p:cNvSpPr>
            <a:spLocks noGrp="1"/>
          </p:cNvSpPr>
          <p:nvPr>
            <p:ph idx="1"/>
          </p:nvPr>
        </p:nvSpPr>
        <p:spPr>
          <a:xfrm>
            <a:off x="525476" y="2523744"/>
            <a:ext cx="8018449" cy="3739896"/>
          </a:xfrm>
        </p:spPr>
        <p:txBody>
          <a:bodyPr>
            <a:normAutofit/>
          </a:bodyPr>
          <a:lstStyle/>
          <a:p>
            <a:r>
              <a:rPr lang="de-CH" sz="1800" dirty="0">
                <a:latin typeface="Arial" panose="020B0604020202020204" pitchFamily="34" charset="0"/>
                <a:cs typeface="Arial" panose="020B0604020202020204" pitchFamily="34" charset="0"/>
              </a:rPr>
              <a:t>Die Leistungsvereinbarung zwischen Trägergemeinden und «Sanadura» ermöglicht, dass «Sanadura» Spitalleistungen (Akutversorgung) einkaufen kann.</a:t>
            </a:r>
          </a:p>
          <a:p>
            <a:r>
              <a:rPr lang="de-CH" sz="1800" dirty="0">
                <a:latin typeface="Arial" panose="020B0604020202020204" pitchFamily="34" charset="0"/>
                <a:cs typeface="Arial" panose="020B0604020202020204" pitchFamily="34" charset="0"/>
              </a:rPr>
              <a:t>Die KSGR-Gruppe hält als Mieterin am Spitalstandort in Samedan fest; ambulant und stationär.</a:t>
            </a:r>
          </a:p>
          <a:p>
            <a:r>
              <a:rPr lang="de-CH" sz="1800" dirty="0">
                <a:latin typeface="Arial" panose="020B0604020202020204" pitchFamily="34" charset="0"/>
                <a:cs typeface="Arial" panose="020B0604020202020204" pitchFamily="34" charset="0"/>
              </a:rPr>
              <a:t>Die Offerte der KSGR-Gruppe gilt vorerst für den Leistungszeitraum vom 1. April 2026 bis 31. Dezember 2026. Sie ist als Kostendach definiert, fällt in die Zuständigkeit von «Sanadura» und wird bis Ende März 2026 durch KPMG bewertet.</a:t>
            </a:r>
          </a:p>
          <a:p>
            <a:endParaRPr lang="de-CH" sz="1800" dirty="0">
              <a:latin typeface="Arial" panose="020B0604020202020204" pitchFamily="34" charset="0"/>
              <a:cs typeface="Arial" panose="020B0604020202020204" pitchFamily="34" charset="0"/>
            </a:endParaRPr>
          </a:p>
        </p:txBody>
      </p:sp>
      <p:pic>
        <p:nvPicPr>
          <p:cNvPr id="4" name="Grafik 3" descr="Abzeichen mit einfarbiger Füllung">
            <a:extLst>
              <a:ext uri="{FF2B5EF4-FFF2-40B4-BE49-F238E27FC236}">
                <a16:creationId xmlns:a16="http://schemas.microsoft.com/office/drawing/2014/main" id="{32AFF5D4-8805-2776-10E5-CCAB11F529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9041" y="1323594"/>
            <a:ext cx="685800" cy="685800"/>
          </a:xfrm>
          <a:prstGeom prst="rect">
            <a:avLst/>
          </a:prstGeom>
        </p:spPr>
      </p:pic>
    </p:spTree>
    <p:extLst>
      <p:ext uri="{BB962C8B-B14F-4D97-AF65-F5344CB8AC3E}">
        <p14:creationId xmlns:p14="http://schemas.microsoft.com/office/powerpoint/2010/main" val="4031040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70C944-8DB8-C502-EDE1-EB113562041F}"/>
              </a:ext>
            </a:extLst>
          </p:cNvPr>
          <p:cNvSpPr>
            <a:spLocks noGrp="1"/>
          </p:cNvSpPr>
          <p:nvPr>
            <p:ph type="title"/>
          </p:nvPr>
        </p:nvSpPr>
        <p:spPr/>
        <p:txBody>
          <a:bodyPr>
            <a:normAutofit/>
          </a:bodyPr>
          <a:lstStyle/>
          <a:p>
            <a:r>
              <a:rPr lang="de-CH" dirty="0"/>
              <a:t>Leistungsvereinbarung «Spital» </a:t>
            </a:r>
            <a:br>
              <a:rPr lang="de-CH" dirty="0"/>
            </a:br>
            <a:r>
              <a:rPr lang="de-CH" b="1" dirty="0"/>
              <a:t>«Projekt Trais Fluors» </a:t>
            </a:r>
            <a:r>
              <a:rPr lang="de-CH" dirty="0"/>
              <a:t>der KSGR-Gruppe</a:t>
            </a:r>
          </a:p>
        </p:txBody>
      </p:sp>
      <p:sp>
        <p:nvSpPr>
          <p:cNvPr id="3" name="Inhaltsplatzhalter 2">
            <a:extLst>
              <a:ext uri="{FF2B5EF4-FFF2-40B4-BE49-F238E27FC236}">
                <a16:creationId xmlns:a16="http://schemas.microsoft.com/office/drawing/2014/main" id="{D62F0C13-5B24-0B7B-2B7C-660D9DAFBBE9}"/>
              </a:ext>
            </a:extLst>
          </p:cNvPr>
          <p:cNvSpPr>
            <a:spLocks noGrp="1"/>
          </p:cNvSpPr>
          <p:nvPr>
            <p:ph idx="1"/>
          </p:nvPr>
        </p:nvSpPr>
        <p:spPr>
          <a:xfrm>
            <a:off x="525477" y="2523744"/>
            <a:ext cx="8018449" cy="3056174"/>
          </a:xfrm>
        </p:spPr>
        <p:txBody>
          <a:bodyPr>
            <a:normAutofit/>
          </a:bodyPr>
          <a:lstStyle/>
          <a:p>
            <a:r>
              <a:rPr lang="de-CH" sz="1800" dirty="0">
                <a:latin typeface="Arial" panose="020B0604020202020204" pitchFamily="34" charset="0"/>
                <a:cs typeface="Arial" panose="020B0604020202020204" pitchFamily="34" charset="0"/>
              </a:rPr>
              <a:t>Die </a:t>
            </a:r>
            <a:r>
              <a:rPr lang="de-CH" sz="1800" b="1" dirty="0">
                <a:latin typeface="Arial" panose="020B0604020202020204" pitchFamily="34" charset="0"/>
                <a:cs typeface="Arial" panose="020B0604020202020204" pitchFamily="34" charset="0"/>
              </a:rPr>
              <a:t>Stiftung Kantonsspital Graubünden KSGR </a:t>
            </a:r>
            <a:r>
              <a:rPr lang="de-CH" sz="1800" dirty="0">
                <a:latin typeface="Arial" panose="020B0604020202020204" pitchFamily="34" charset="0"/>
                <a:cs typeface="Arial" panose="020B0604020202020204" pitchFamily="34" charset="0"/>
              </a:rPr>
              <a:t>ist eine selbstständige Stiftung des privaten Rechts gemäss Art. 80 ff ZGB mit Sitz in Chur. </a:t>
            </a:r>
          </a:p>
          <a:p>
            <a:pPr lvl="1" indent="-248841"/>
            <a:r>
              <a:rPr lang="de-CH" sz="1800" dirty="0">
                <a:latin typeface="Arial" panose="020B0604020202020204" pitchFamily="34" charset="0"/>
                <a:cs typeface="Arial" panose="020B0604020202020204" pitchFamily="34" charset="0"/>
              </a:rPr>
              <a:t>543.4 Mio. Franken Umsatz (2024)</a:t>
            </a:r>
          </a:p>
          <a:p>
            <a:pPr lvl="1" indent="-248841"/>
            <a:r>
              <a:rPr lang="de-CH" sz="1800" dirty="0">
                <a:latin typeface="Arial" panose="020B0604020202020204" pitchFamily="34" charset="0"/>
                <a:cs typeface="Arial" panose="020B0604020202020204" pitchFamily="34" charset="0"/>
              </a:rPr>
              <a:t>25’512 Austritte (inkl. Klinik Gut AG, 2024); </a:t>
            </a:r>
            <a:r>
              <a:rPr lang="de-CH" sz="1500" dirty="0">
                <a:latin typeface="Arial" panose="020B0604020202020204" pitchFamily="34" charset="0"/>
                <a:cs typeface="Arial" panose="020B0604020202020204" pitchFamily="34" charset="0"/>
              </a:rPr>
              <a:t>Vergleich Spital Samedan: 2’589 </a:t>
            </a:r>
          </a:p>
          <a:p>
            <a:pPr lvl="1" indent="-248841"/>
            <a:r>
              <a:rPr lang="de-CH" sz="1800" dirty="0">
                <a:latin typeface="Arial" panose="020B0604020202020204" pitchFamily="34" charset="0"/>
                <a:cs typeface="Arial" panose="020B0604020202020204" pitchFamily="34" charset="0"/>
              </a:rPr>
              <a:t>3’572 Mitarbeitende (2’690 Vollzeitstellen)</a:t>
            </a:r>
            <a:br>
              <a:rPr lang="de-CH" sz="1800" dirty="0">
                <a:latin typeface="Arial" panose="020B0604020202020204" pitchFamily="34" charset="0"/>
                <a:cs typeface="Arial" panose="020B0604020202020204" pitchFamily="34" charset="0"/>
              </a:rPr>
            </a:br>
            <a:r>
              <a:rPr lang="de-CH" sz="1800" dirty="0">
                <a:latin typeface="Arial" panose="020B0604020202020204" pitchFamily="34" charset="0"/>
                <a:cs typeface="Arial" panose="020B0604020202020204" pitchFamily="34" charset="0"/>
              </a:rPr>
              <a:t>davon 800 in Ausbildung auf allen Stufen (akademisch, FH, HF, NDS) </a:t>
            </a:r>
          </a:p>
          <a:p>
            <a:pPr lvl="1" indent="-248841"/>
            <a:r>
              <a:rPr lang="de-CH" sz="1800" dirty="0">
                <a:latin typeface="Arial" panose="020B0604020202020204" pitchFamily="34" charset="0"/>
                <a:cs typeface="Arial" panose="020B0604020202020204" pitchFamily="34" charset="0"/>
              </a:rPr>
              <a:t>bietet Grundbildungen in 14 Lehrberufe an</a:t>
            </a:r>
          </a:p>
          <a:p>
            <a:pPr lvl="1" indent="-248841"/>
            <a:r>
              <a:rPr lang="de-CH" sz="1800" dirty="0">
                <a:latin typeface="Arial" panose="020B0604020202020204" pitchFamily="34" charset="0"/>
                <a:cs typeface="Arial" panose="020B0604020202020204" pitchFamily="34" charset="0"/>
              </a:rPr>
              <a:t>bildet Hausärzt:innen aus</a:t>
            </a:r>
          </a:p>
        </p:txBody>
      </p:sp>
    </p:spTree>
    <p:extLst>
      <p:ext uri="{BB962C8B-B14F-4D97-AF65-F5344CB8AC3E}">
        <p14:creationId xmlns:p14="http://schemas.microsoft.com/office/powerpoint/2010/main" val="224466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51C54-03B7-1760-7E85-3BDB47B80C02}"/>
              </a:ext>
            </a:extLst>
          </p:cNvPr>
          <p:cNvSpPr>
            <a:spLocks noGrp="1"/>
          </p:cNvSpPr>
          <p:nvPr>
            <p:ph type="title"/>
          </p:nvPr>
        </p:nvSpPr>
        <p:spPr/>
        <p:txBody>
          <a:bodyPr>
            <a:normAutofit/>
          </a:bodyPr>
          <a:lstStyle/>
          <a:p>
            <a:r>
              <a:rPr lang="de-CH" dirty="0"/>
              <a:t>GrundAuftrag der Oberengadiner Gemeinden an die KSGR-Gruppe</a:t>
            </a:r>
          </a:p>
        </p:txBody>
      </p:sp>
      <p:sp>
        <p:nvSpPr>
          <p:cNvPr id="8" name="Rechteck 7">
            <a:extLst>
              <a:ext uri="{FF2B5EF4-FFF2-40B4-BE49-F238E27FC236}">
                <a16:creationId xmlns:a16="http://schemas.microsoft.com/office/drawing/2014/main" id="{03BC7E6A-9B74-5547-E468-8A99EC9CD9AB}"/>
              </a:ext>
            </a:extLst>
          </p:cNvPr>
          <p:cNvSpPr/>
          <p:nvPr/>
        </p:nvSpPr>
        <p:spPr>
          <a:xfrm>
            <a:off x="569639" y="2353542"/>
            <a:ext cx="3934821" cy="3059059"/>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CH" sz="1350" dirty="0">
              <a:solidFill>
                <a:srgbClr val="FFFFFF"/>
              </a:solidFill>
              <a:latin typeface="Calisto MT"/>
            </a:endParaRPr>
          </a:p>
        </p:txBody>
      </p:sp>
      <p:sp>
        <p:nvSpPr>
          <p:cNvPr id="6" name="Rechteck 5">
            <a:extLst>
              <a:ext uri="{FF2B5EF4-FFF2-40B4-BE49-F238E27FC236}">
                <a16:creationId xmlns:a16="http://schemas.microsoft.com/office/drawing/2014/main" id="{41B94EAA-4FC4-76E8-F598-DAB2F3B71F0E}"/>
              </a:ext>
            </a:extLst>
          </p:cNvPr>
          <p:cNvSpPr/>
          <p:nvPr/>
        </p:nvSpPr>
        <p:spPr>
          <a:xfrm>
            <a:off x="4701888" y="2353542"/>
            <a:ext cx="3842037" cy="3059059"/>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CH" sz="1350" dirty="0">
              <a:solidFill>
                <a:srgbClr val="FFFFFF"/>
              </a:solidFill>
              <a:latin typeface="Calisto MT"/>
            </a:endParaRPr>
          </a:p>
        </p:txBody>
      </p:sp>
      <p:sp>
        <p:nvSpPr>
          <p:cNvPr id="5" name="Textfeld 4">
            <a:extLst>
              <a:ext uri="{FF2B5EF4-FFF2-40B4-BE49-F238E27FC236}">
                <a16:creationId xmlns:a16="http://schemas.microsoft.com/office/drawing/2014/main" id="{423BBA45-1A67-652B-3940-BE53E9163736}"/>
              </a:ext>
            </a:extLst>
          </p:cNvPr>
          <p:cNvSpPr txBox="1"/>
          <p:nvPr/>
        </p:nvSpPr>
        <p:spPr>
          <a:xfrm>
            <a:off x="4720072" y="2414637"/>
            <a:ext cx="3842037" cy="3090333"/>
          </a:xfrm>
          <a:prstGeom prst="rect">
            <a:avLst/>
          </a:prstGeom>
          <a:noFill/>
        </p:spPr>
        <p:txBody>
          <a:bodyPr wrap="square">
            <a:spAutoFit/>
          </a:bodyPr>
          <a:lstStyle/>
          <a:p>
            <a:pPr defTabSz="685800" fontAlgn="auto">
              <a:spcBef>
                <a:spcPts val="0"/>
              </a:spcBef>
              <a:spcAft>
                <a:spcPts val="0"/>
              </a:spcAft>
            </a:pPr>
            <a:r>
              <a:rPr lang="de-CH" sz="1425" dirty="0">
                <a:solidFill>
                  <a:srgbClr val="000000"/>
                </a:solidFill>
                <a:latin typeface="Arial" panose="020B0604020202020204" pitchFamily="34" charset="0"/>
                <a:cs typeface="Arial" panose="020B0604020202020204" pitchFamily="34" charset="0"/>
              </a:rPr>
              <a:t>Nebenbedingungen:</a:t>
            </a:r>
          </a:p>
          <a:p>
            <a:pPr marL="269868" indent="-269868" defTabSz="685800" fontAlgn="auto">
              <a:lnSpc>
                <a:spcPct val="90000"/>
              </a:lnSpc>
              <a:spcBef>
                <a:spcPts val="750"/>
              </a:spcBef>
              <a:spcAft>
                <a:spcPts val="0"/>
              </a:spcAft>
              <a:buFont typeface="+mj-lt"/>
              <a:buAutoNum type="arabicPeriod"/>
            </a:pPr>
            <a:r>
              <a:rPr lang="de-CH" sz="1425" b="1" dirty="0">
                <a:solidFill>
                  <a:srgbClr val="000000"/>
                </a:solidFill>
                <a:latin typeface="Arial" panose="020B0604020202020204" pitchFamily="34" charset="0"/>
                <a:cs typeface="Arial" panose="020B0604020202020204" pitchFamily="34" charset="0"/>
              </a:rPr>
              <a:t>Transparenz</a:t>
            </a:r>
            <a:r>
              <a:rPr lang="de-CH" sz="1425" dirty="0">
                <a:solidFill>
                  <a:srgbClr val="000000"/>
                </a:solidFill>
                <a:latin typeface="Arial" panose="020B0604020202020204" pitchFamily="34" charset="0"/>
                <a:cs typeface="Arial" panose="020B0604020202020204" pitchFamily="34" charset="0"/>
              </a:rPr>
              <a:t> in der finanziellen und organisatorischen Führung der involvierten Gesellschaften.</a:t>
            </a:r>
          </a:p>
          <a:p>
            <a:pPr marL="269868" indent="-269868" defTabSz="685800" fontAlgn="auto">
              <a:lnSpc>
                <a:spcPct val="90000"/>
              </a:lnSpc>
              <a:spcBef>
                <a:spcPts val="750"/>
              </a:spcBef>
              <a:spcAft>
                <a:spcPts val="0"/>
              </a:spcAft>
              <a:buFont typeface="+mj-lt"/>
              <a:buAutoNum type="arabicPeriod"/>
            </a:pPr>
            <a:r>
              <a:rPr lang="de-CH" sz="1425" dirty="0">
                <a:solidFill>
                  <a:srgbClr val="000000"/>
                </a:solidFill>
                <a:latin typeface="Arial" panose="020B0604020202020204" pitchFamily="34" charset="0"/>
                <a:cs typeface="Arial" panose="020B0604020202020204" pitchFamily="34" charset="0"/>
              </a:rPr>
              <a:t>Sicherstellung Handlungsspielraum und </a:t>
            </a:r>
            <a:r>
              <a:rPr lang="de-CH" sz="1425" b="1" dirty="0">
                <a:solidFill>
                  <a:srgbClr val="000000"/>
                </a:solidFill>
                <a:latin typeface="Arial" panose="020B0604020202020204" pitchFamily="34" charset="0"/>
                <a:cs typeface="Arial" panose="020B0604020202020204" pitchFamily="34" charset="0"/>
              </a:rPr>
              <a:t>Agilität</a:t>
            </a:r>
            <a:r>
              <a:rPr lang="de-CH" sz="1425" dirty="0">
                <a:solidFill>
                  <a:srgbClr val="000000"/>
                </a:solidFill>
                <a:latin typeface="Arial" panose="020B0604020202020204" pitchFamily="34" charset="0"/>
                <a:cs typeface="Arial" panose="020B0604020202020204" pitchFamily="34" charset="0"/>
              </a:rPr>
              <a:t> für zukünftige Entscheidungen für den zukünftigen Betreiber. </a:t>
            </a:r>
          </a:p>
          <a:p>
            <a:pPr marL="269868" indent="-269868" defTabSz="685800" fontAlgn="auto">
              <a:lnSpc>
                <a:spcPct val="90000"/>
              </a:lnSpc>
              <a:spcBef>
                <a:spcPts val="750"/>
              </a:spcBef>
              <a:spcAft>
                <a:spcPts val="0"/>
              </a:spcAft>
              <a:buFont typeface="+mj-lt"/>
              <a:buAutoNum type="arabicPeriod"/>
            </a:pPr>
            <a:r>
              <a:rPr lang="de-CH" sz="1425" dirty="0">
                <a:solidFill>
                  <a:srgbClr val="000000"/>
                </a:solidFill>
                <a:latin typeface="Arial" panose="020B0604020202020204" pitchFamily="34" charset="0"/>
                <a:cs typeface="Arial" panose="020B0604020202020204" pitchFamily="34" charset="0"/>
              </a:rPr>
              <a:t>Finanzielle </a:t>
            </a:r>
            <a:r>
              <a:rPr lang="de-CH" sz="1425" b="1" dirty="0">
                <a:solidFill>
                  <a:srgbClr val="000000"/>
                </a:solidFill>
                <a:latin typeface="Arial" panose="020B0604020202020204" pitchFamily="34" charset="0"/>
                <a:cs typeface="Arial" panose="020B0604020202020204" pitchFamily="34" charset="0"/>
              </a:rPr>
              <a:t>Beteiligung Gemeinden</a:t>
            </a:r>
            <a:r>
              <a:rPr lang="de-CH" sz="1425" dirty="0">
                <a:solidFill>
                  <a:srgbClr val="000000"/>
                </a:solidFill>
                <a:latin typeface="Arial" panose="020B0604020202020204" pitchFamily="34" charset="0"/>
                <a:cs typeface="Arial" panose="020B0604020202020204" pitchFamily="34" charset="0"/>
              </a:rPr>
              <a:t>, aber: Reduktion finanzielle Belastung (Betrieb und Investitionen) für Gemeinden Oberengadin gegenüber heute (2025). </a:t>
            </a:r>
          </a:p>
          <a:p>
            <a:pPr marL="269868" indent="-269868" defTabSz="685800" fontAlgn="auto">
              <a:lnSpc>
                <a:spcPct val="90000"/>
              </a:lnSpc>
              <a:spcBef>
                <a:spcPts val="750"/>
              </a:spcBef>
              <a:spcAft>
                <a:spcPts val="0"/>
              </a:spcAft>
              <a:buFont typeface="+mj-lt"/>
              <a:buAutoNum type="arabicPeriod"/>
            </a:pPr>
            <a:r>
              <a:rPr lang="de-CH" sz="1425" dirty="0">
                <a:solidFill>
                  <a:srgbClr val="000000"/>
                </a:solidFill>
                <a:latin typeface="Arial" panose="020B0604020202020204" pitchFamily="34" charset="0"/>
                <a:cs typeface="Arial" panose="020B0604020202020204" pitchFamily="34" charset="0"/>
              </a:rPr>
              <a:t>Wirtschaftlich darf die KSGR-Gruppe nicht schlechter gestellt werden als heute.</a:t>
            </a:r>
          </a:p>
        </p:txBody>
      </p:sp>
      <p:sp>
        <p:nvSpPr>
          <p:cNvPr id="15" name="Inhaltsplatzhalter 2">
            <a:extLst>
              <a:ext uri="{FF2B5EF4-FFF2-40B4-BE49-F238E27FC236}">
                <a16:creationId xmlns:a16="http://schemas.microsoft.com/office/drawing/2014/main" id="{446537D0-5A82-BD4A-512B-EFE080FC93FF}"/>
              </a:ext>
            </a:extLst>
          </p:cNvPr>
          <p:cNvSpPr txBox="1">
            <a:spLocks/>
          </p:cNvSpPr>
          <p:nvPr/>
        </p:nvSpPr>
        <p:spPr>
          <a:xfrm>
            <a:off x="603409" y="2414637"/>
            <a:ext cx="3916637" cy="3477008"/>
          </a:xfrm>
          <a:prstGeom prst="rect">
            <a:avLst/>
          </a:prstGeom>
        </p:spPr>
        <p:txBody>
          <a:bodyPr vert="horz" lIns="68580" tIns="34290" rIns="68580" bIns="34290" rtlCol="0">
            <a:normAutofit fontScale="70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68" indent="-269868" defTabSz="685800" fontAlgn="auto">
              <a:spcBef>
                <a:spcPts val="750"/>
              </a:spcBef>
              <a:spcAft>
                <a:spcPts val="0"/>
              </a:spcAft>
              <a:buFont typeface="+mj-lt"/>
              <a:buAutoNum type="arabicPeriod"/>
            </a:pPr>
            <a:r>
              <a:rPr lang="de-CH" sz="2025" dirty="0">
                <a:solidFill>
                  <a:srgbClr val="000000"/>
                </a:solidFill>
                <a:latin typeface="Arial" panose="020B0604020202020204" pitchFamily="34" charset="0"/>
                <a:cs typeface="Arial" panose="020B0604020202020204" pitchFamily="34" charset="0"/>
              </a:rPr>
              <a:t>Sicherstellung akutmedizinische </a:t>
            </a:r>
            <a:r>
              <a:rPr lang="de-CH" sz="2025" b="1" dirty="0">
                <a:solidFill>
                  <a:srgbClr val="000000"/>
                </a:solidFill>
                <a:latin typeface="Arial" panose="020B0604020202020204" pitchFamily="34" charset="0"/>
                <a:cs typeface="Arial" panose="020B0604020202020204" pitchFamily="34" charset="0"/>
              </a:rPr>
              <a:t>Grundversorgung im Oberengadin </a:t>
            </a:r>
            <a:r>
              <a:rPr lang="de-CH" sz="2025" dirty="0">
                <a:solidFill>
                  <a:srgbClr val="000000"/>
                </a:solidFill>
                <a:latin typeface="Arial" panose="020B0604020202020204" pitchFamily="34" charset="0"/>
                <a:cs typeface="Arial" panose="020B0604020202020204" pitchFamily="34" charset="0"/>
              </a:rPr>
              <a:t>(Basispaket inkl. Notfall).</a:t>
            </a:r>
          </a:p>
          <a:p>
            <a:pPr marL="269868" indent="-269868" defTabSz="685800" fontAlgn="auto">
              <a:spcBef>
                <a:spcPts val="750"/>
              </a:spcBef>
              <a:spcAft>
                <a:spcPts val="0"/>
              </a:spcAft>
              <a:buFont typeface="+mj-lt"/>
              <a:buAutoNum type="arabicPeriod"/>
            </a:pPr>
            <a:r>
              <a:rPr lang="de-CH" sz="2025" dirty="0">
                <a:solidFill>
                  <a:srgbClr val="000000"/>
                </a:solidFill>
                <a:latin typeface="Arial" panose="020B0604020202020204" pitchFamily="34" charset="0"/>
                <a:cs typeface="Arial" panose="020B0604020202020204" pitchFamily="34" charset="0"/>
              </a:rPr>
              <a:t>Spezialisierte </a:t>
            </a:r>
            <a:r>
              <a:rPr lang="de-CH" sz="2025" b="1" dirty="0">
                <a:solidFill>
                  <a:srgbClr val="000000"/>
                </a:solidFill>
                <a:latin typeface="Arial" panose="020B0604020202020204" pitchFamily="34" charset="0"/>
                <a:cs typeface="Arial" panose="020B0604020202020204" pitchFamily="34" charset="0"/>
              </a:rPr>
              <a:t>Traumatologie / Orthopädie </a:t>
            </a:r>
            <a:r>
              <a:rPr lang="de-CH" sz="2025" dirty="0">
                <a:solidFill>
                  <a:srgbClr val="000000"/>
                </a:solidFill>
                <a:latin typeface="Arial" panose="020B0604020202020204" pitchFamily="34" charset="0"/>
                <a:cs typeface="Arial" panose="020B0604020202020204" pitchFamily="34" charset="0"/>
              </a:rPr>
              <a:t>wegen Tourismusregion.</a:t>
            </a:r>
          </a:p>
          <a:p>
            <a:pPr marL="269868" indent="-269868" defTabSz="685800" fontAlgn="auto">
              <a:spcBef>
                <a:spcPts val="750"/>
              </a:spcBef>
              <a:spcAft>
                <a:spcPts val="0"/>
              </a:spcAft>
              <a:buFont typeface="+mj-lt"/>
              <a:buAutoNum type="arabicPeriod"/>
            </a:pPr>
            <a:r>
              <a:rPr lang="de-CH" sz="2025" dirty="0">
                <a:solidFill>
                  <a:srgbClr val="000000"/>
                </a:solidFill>
                <a:latin typeface="Arial" panose="020B0604020202020204" pitchFamily="34" charset="0"/>
                <a:cs typeface="Arial" panose="020B0604020202020204" pitchFamily="34" charset="0"/>
              </a:rPr>
              <a:t>Weitere </a:t>
            </a:r>
            <a:r>
              <a:rPr lang="de-CH" sz="2025" b="1" dirty="0">
                <a:solidFill>
                  <a:srgbClr val="000000"/>
                </a:solidFill>
                <a:latin typeface="Arial" panose="020B0604020202020204" pitchFamily="34" charset="0"/>
                <a:cs typeface="Arial" panose="020B0604020202020204" pitchFamily="34" charset="0"/>
              </a:rPr>
              <a:t>spezialisierte Leistungen</a:t>
            </a:r>
            <a:r>
              <a:rPr lang="de-CH" sz="2025" dirty="0">
                <a:solidFill>
                  <a:srgbClr val="000000"/>
                </a:solidFill>
                <a:latin typeface="Arial" panose="020B0604020202020204" pitchFamily="34" charset="0"/>
                <a:cs typeface="Arial" panose="020B0604020202020204" pitchFamily="34" charset="0"/>
              </a:rPr>
              <a:t>, welche aufgrund der speziellen Lage trotz tiefer Bevölkerungsdichte angeboten werden sollen (wie z.B. Geburtshilfe). </a:t>
            </a:r>
          </a:p>
          <a:p>
            <a:pPr marL="269868" indent="-269868" defTabSz="685800" fontAlgn="auto">
              <a:spcBef>
                <a:spcPts val="750"/>
              </a:spcBef>
              <a:spcAft>
                <a:spcPts val="0"/>
              </a:spcAft>
              <a:buFont typeface="+mj-lt"/>
              <a:buAutoNum type="arabicPeriod"/>
            </a:pPr>
            <a:r>
              <a:rPr lang="de-CH" sz="2025" b="1" dirty="0">
                <a:solidFill>
                  <a:srgbClr val="000000"/>
                </a:solidFill>
                <a:latin typeface="Arial" panose="020B0604020202020204" pitchFamily="34" charset="0"/>
                <a:cs typeface="Arial" panose="020B0604020202020204" pitchFamily="34" charset="0"/>
              </a:rPr>
              <a:t>Abbau</a:t>
            </a:r>
            <a:r>
              <a:rPr lang="de-CH" sz="2025" dirty="0">
                <a:solidFill>
                  <a:srgbClr val="000000"/>
                </a:solidFill>
                <a:latin typeface="Arial" panose="020B0604020202020204" pitchFamily="34" charset="0"/>
                <a:cs typeface="Arial" panose="020B0604020202020204" pitchFamily="34" charset="0"/>
              </a:rPr>
              <a:t> übriger spezialisierter Leistungen mit tiefen Fallzahlen. </a:t>
            </a:r>
          </a:p>
          <a:p>
            <a:pPr marL="269868" indent="-269868" defTabSz="685800" fontAlgn="auto">
              <a:spcBef>
                <a:spcPts val="750"/>
              </a:spcBef>
              <a:spcAft>
                <a:spcPts val="0"/>
              </a:spcAft>
              <a:buFont typeface="+mj-lt"/>
              <a:buAutoNum type="arabicPeriod"/>
            </a:pPr>
            <a:r>
              <a:rPr lang="de-CH" sz="2025" dirty="0">
                <a:solidFill>
                  <a:srgbClr val="000000"/>
                </a:solidFill>
                <a:latin typeface="Arial" panose="020B0604020202020204" pitchFamily="34" charset="0"/>
                <a:cs typeface="Arial" panose="020B0604020202020204" pitchFamily="34" charset="0"/>
              </a:rPr>
              <a:t>Verschiedene </a:t>
            </a:r>
            <a:r>
              <a:rPr lang="de-CH" sz="2025" b="1" dirty="0">
                <a:solidFill>
                  <a:srgbClr val="000000"/>
                </a:solidFill>
                <a:latin typeface="Arial" panose="020B0604020202020204" pitchFamily="34" charset="0"/>
                <a:cs typeface="Arial" panose="020B0604020202020204" pitchFamily="34" charset="0"/>
              </a:rPr>
              <a:t>Leistungen ambulant </a:t>
            </a:r>
            <a:r>
              <a:rPr lang="de-CH" sz="2025" dirty="0">
                <a:solidFill>
                  <a:srgbClr val="000000"/>
                </a:solidFill>
                <a:latin typeface="Arial" panose="020B0604020202020204" pitchFamily="34" charset="0"/>
                <a:cs typeface="Arial" panose="020B0604020202020204" pitchFamily="34" charset="0"/>
              </a:rPr>
              <a:t>wie z.B. im Bereich Dialyse und Onkologie. </a:t>
            </a:r>
            <a:endParaRPr lang="de-CH" sz="1500" dirty="0">
              <a:solidFill>
                <a:srgbClr val="000000"/>
              </a:solidFill>
              <a:latin typeface="Calisto MT"/>
            </a:endParaRPr>
          </a:p>
        </p:txBody>
      </p:sp>
    </p:spTree>
    <p:extLst>
      <p:ext uri="{BB962C8B-B14F-4D97-AF65-F5344CB8AC3E}">
        <p14:creationId xmlns:p14="http://schemas.microsoft.com/office/powerpoint/2010/main" val="699695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198" y="188640"/>
            <a:ext cx="8229600" cy="850106"/>
          </a:xfrm>
        </p:spPr>
        <p:txBody>
          <a:bodyPr rtlCol="0">
            <a:normAutofit/>
          </a:bodyPr>
          <a:lstStyle/>
          <a:p>
            <a:pPr eaLnBrk="1" fontAlgn="auto" hangingPunct="1">
              <a:spcAft>
                <a:spcPts val="0"/>
              </a:spcAft>
              <a:defRPr/>
            </a:pPr>
            <a:r>
              <a:rPr lang="de-CH"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Traktanden</a:t>
            </a:r>
          </a:p>
        </p:txBody>
      </p:sp>
      <p:pic>
        <p:nvPicPr>
          <p:cNvPr id="3076" name="Picture 4" descr="O:\Allgemein\LOGOS Gemeinde\logo silvaplana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1725" y="6381750"/>
            <a:ext cx="15843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descr="Ein Bild, das Text, Screenshot, Schrift enthält.&#10;&#10;KI-generierte Inhalte können fehlerhaft sein.">
            <a:extLst>
              <a:ext uri="{FF2B5EF4-FFF2-40B4-BE49-F238E27FC236}">
                <a16:creationId xmlns:a16="http://schemas.microsoft.com/office/drawing/2014/main" id="{C9835656-BD1E-1EC9-DC25-4B8911DF6B65}"/>
              </a:ext>
            </a:extLst>
          </p:cNvPr>
          <p:cNvPicPr>
            <a:picLocks noChangeAspect="1"/>
          </p:cNvPicPr>
          <p:nvPr/>
        </p:nvPicPr>
        <p:blipFill>
          <a:blip r:embed="rId3"/>
          <a:stretch>
            <a:fillRect/>
          </a:stretch>
        </p:blipFill>
        <p:spPr>
          <a:xfrm>
            <a:off x="251520" y="1679460"/>
            <a:ext cx="8540698" cy="3405724"/>
          </a:xfrm>
          <a:prstGeom prst="rect">
            <a:avLst/>
          </a:prstGeom>
        </p:spPr>
      </p:pic>
      <p:sp>
        <p:nvSpPr>
          <p:cNvPr id="6" name="Rechteck 5">
            <a:extLst>
              <a:ext uri="{FF2B5EF4-FFF2-40B4-BE49-F238E27FC236}">
                <a16:creationId xmlns:a16="http://schemas.microsoft.com/office/drawing/2014/main" id="{A54AB202-0D8B-15F3-5BC2-41B30EBAEFB8}"/>
              </a:ext>
            </a:extLst>
          </p:cNvPr>
          <p:cNvSpPr/>
          <p:nvPr/>
        </p:nvSpPr>
        <p:spPr>
          <a:xfrm>
            <a:off x="4427984" y="4293096"/>
            <a:ext cx="3744416" cy="85010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CH" dirty="0">
              <a:solidFill>
                <a:schemeClr val="bg1"/>
              </a:solidFill>
            </a:endParaRPr>
          </a:p>
        </p:txBody>
      </p:sp>
      <p:sp>
        <p:nvSpPr>
          <p:cNvPr id="8" name="Rechteck 7">
            <a:extLst>
              <a:ext uri="{FF2B5EF4-FFF2-40B4-BE49-F238E27FC236}">
                <a16:creationId xmlns:a16="http://schemas.microsoft.com/office/drawing/2014/main" id="{6D9BB658-1265-CE0D-713E-6D42EF4548D3}"/>
              </a:ext>
            </a:extLst>
          </p:cNvPr>
          <p:cNvSpPr/>
          <p:nvPr/>
        </p:nvSpPr>
        <p:spPr>
          <a:xfrm>
            <a:off x="4427984" y="4437112"/>
            <a:ext cx="4464496" cy="7060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216883173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BAEBCC-E4D7-B2B8-C87D-BA26DC7A7D1F}"/>
              </a:ext>
            </a:extLst>
          </p:cNvPr>
          <p:cNvSpPr>
            <a:spLocks noGrp="1"/>
          </p:cNvSpPr>
          <p:nvPr>
            <p:ph type="title"/>
          </p:nvPr>
        </p:nvSpPr>
        <p:spPr/>
        <p:txBody>
          <a:bodyPr>
            <a:normAutofit/>
          </a:bodyPr>
          <a:lstStyle/>
          <a:p>
            <a:r>
              <a:rPr lang="de-CH" dirty="0"/>
              <a:t>Neue Betreibergesellschaft </a:t>
            </a:r>
            <a:br>
              <a:rPr lang="de-CH" dirty="0"/>
            </a:br>
            <a:r>
              <a:rPr lang="de-CH" b="1" dirty="0"/>
              <a:t>Spital Oberengadin AG</a:t>
            </a:r>
          </a:p>
        </p:txBody>
      </p:sp>
      <p:sp>
        <p:nvSpPr>
          <p:cNvPr id="3" name="Inhaltsplatzhalter 2">
            <a:extLst>
              <a:ext uri="{FF2B5EF4-FFF2-40B4-BE49-F238E27FC236}">
                <a16:creationId xmlns:a16="http://schemas.microsoft.com/office/drawing/2014/main" id="{44CD077C-25C2-09AC-0DB9-ED3BDDE2F458}"/>
              </a:ext>
            </a:extLst>
          </p:cNvPr>
          <p:cNvSpPr>
            <a:spLocks noGrp="1"/>
          </p:cNvSpPr>
          <p:nvPr>
            <p:ph idx="1"/>
          </p:nvPr>
        </p:nvSpPr>
        <p:spPr/>
        <p:txBody>
          <a:bodyPr>
            <a:normAutofit/>
          </a:bodyPr>
          <a:lstStyle/>
          <a:p>
            <a:r>
              <a:rPr lang="de-CH" sz="1800" dirty="0">
                <a:latin typeface="Arial" panose="020B0604020202020204" pitchFamily="34" charset="0"/>
                <a:cs typeface="Arial" panose="020B0604020202020204" pitchFamily="34" charset="0"/>
              </a:rPr>
              <a:t>Die Stiftung Kantonsspital Graubünden gründet eine neue Aktiengesellschaft und wird das Spital ab 1. April 2026 wie folgt betreiben:</a:t>
            </a:r>
          </a:p>
          <a:p>
            <a:pPr marL="0" indent="0">
              <a:buNone/>
              <a:tabLst>
                <a:tab pos="197644" algn="l"/>
              </a:tabLst>
            </a:pPr>
            <a:r>
              <a:rPr lang="de-CH" sz="1800" b="1" dirty="0">
                <a:latin typeface="Arial" panose="020B0604020202020204" pitchFamily="34" charset="0"/>
                <a:cs typeface="Arial" panose="020B0604020202020204" pitchFamily="34" charset="0"/>
              </a:rPr>
              <a:t>	</a:t>
            </a:r>
            <a:br>
              <a:rPr lang="de-CH" sz="1800" b="1" dirty="0">
                <a:latin typeface="Arial" panose="020B0604020202020204" pitchFamily="34" charset="0"/>
                <a:cs typeface="Arial" panose="020B0604020202020204" pitchFamily="34" charset="0"/>
              </a:rPr>
            </a:br>
            <a:r>
              <a:rPr lang="de-CH" sz="1800" b="1" dirty="0">
                <a:latin typeface="Arial" panose="020B0604020202020204" pitchFamily="34" charset="0"/>
                <a:cs typeface="Arial" panose="020B0604020202020204" pitchFamily="34" charset="0"/>
              </a:rPr>
              <a:t>	Spital Oberengadin AG</a:t>
            </a:r>
            <a:br>
              <a:rPr lang="de-CH" sz="1800" b="1" dirty="0">
                <a:latin typeface="Arial" panose="020B0604020202020204" pitchFamily="34" charset="0"/>
                <a:cs typeface="Arial" panose="020B0604020202020204" pitchFamily="34" charset="0"/>
              </a:rPr>
            </a:br>
            <a:r>
              <a:rPr lang="de-CH" sz="1800" b="1" dirty="0">
                <a:latin typeface="Arial" panose="020B0604020202020204" pitchFamily="34" charset="0"/>
                <a:cs typeface="Arial" panose="020B0604020202020204" pitchFamily="34" charset="0"/>
              </a:rPr>
              <a:t>	</a:t>
            </a:r>
            <a:r>
              <a:rPr lang="de-CH" sz="1800" dirty="0">
                <a:latin typeface="Arial" panose="020B0604020202020204" pitchFamily="34" charset="0"/>
                <a:cs typeface="Arial" panose="020B0604020202020204" pitchFamily="34" charset="0"/>
              </a:rPr>
              <a:t>Ein Unternehmen der KSGR-Gruppe</a:t>
            </a:r>
            <a:br>
              <a:rPr lang="de-CH" sz="1800" b="1" dirty="0">
                <a:latin typeface="Arial" panose="020B0604020202020204" pitchFamily="34" charset="0"/>
                <a:cs typeface="Arial" panose="020B0604020202020204" pitchFamily="34" charset="0"/>
              </a:rPr>
            </a:br>
            <a:br>
              <a:rPr lang="de-CH" sz="1800" b="1" dirty="0">
                <a:latin typeface="Arial" panose="020B0604020202020204" pitchFamily="34" charset="0"/>
                <a:cs typeface="Arial" panose="020B0604020202020204" pitchFamily="34" charset="0"/>
              </a:rPr>
            </a:br>
            <a:endParaRPr lang="de-CH" sz="1800" dirty="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082FB81F-6130-E2CD-0562-EC4CF32D4DED}"/>
              </a:ext>
            </a:extLst>
          </p:cNvPr>
          <p:cNvPicPr>
            <a:picLocks noChangeAspect="1"/>
          </p:cNvPicPr>
          <p:nvPr/>
        </p:nvPicPr>
        <p:blipFill>
          <a:blip r:embed="rId3"/>
          <a:stretch>
            <a:fillRect/>
          </a:stretch>
        </p:blipFill>
        <p:spPr>
          <a:xfrm>
            <a:off x="780107" y="4445855"/>
            <a:ext cx="2676525" cy="685800"/>
          </a:xfrm>
          <a:prstGeom prst="rect">
            <a:avLst/>
          </a:prstGeom>
        </p:spPr>
      </p:pic>
    </p:spTree>
    <p:extLst>
      <p:ext uri="{BB962C8B-B14F-4D97-AF65-F5344CB8AC3E}">
        <p14:creationId xmlns:p14="http://schemas.microsoft.com/office/powerpoint/2010/main" val="297643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062B6-9F0D-0D64-8C41-C7533B5CA63C}"/>
              </a:ext>
            </a:extLst>
          </p:cNvPr>
          <p:cNvSpPr>
            <a:spLocks noGrp="1"/>
          </p:cNvSpPr>
          <p:nvPr>
            <p:ph type="title"/>
          </p:nvPr>
        </p:nvSpPr>
        <p:spPr/>
        <p:txBody>
          <a:bodyPr>
            <a:normAutofit/>
          </a:bodyPr>
          <a:lstStyle/>
          <a:p>
            <a:r>
              <a:rPr lang="de-CH" dirty="0"/>
              <a:t>Medizinisches Leistungsangebot der </a:t>
            </a:r>
            <a:br>
              <a:rPr lang="de-CH" dirty="0"/>
            </a:br>
            <a:r>
              <a:rPr lang="de-CH" dirty="0"/>
              <a:t>Spital Oberengadin AG</a:t>
            </a:r>
          </a:p>
        </p:txBody>
      </p:sp>
      <p:sp>
        <p:nvSpPr>
          <p:cNvPr id="3" name="Inhaltsplatzhalter 2">
            <a:extLst>
              <a:ext uri="{FF2B5EF4-FFF2-40B4-BE49-F238E27FC236}">
                <a16:creationId xmlns:a16="http://schemas.microsoft.com/office/drawing/2014/main" id="{9702D28C-6060-BE79-0FA6-387C1AE9426B}"/>
              </a:ext>
            </a:extLst>
          </p:cNvPr>
          <p:cNvSpPr>
            <a:spLocks noGrp="1"/>
          </p:cNvSpPr>
          <p:nvPr>
            <p:ph idx="1"/>
          </p:nvPr>
        </p:nvSpPr>
        <p:spPr/>
        <p:txBody>
          <a:bodyPr>
            <a:normAutofit/>
          </a:bodyPr>
          <a:lstStyle/>
          <a:p>
            <a:r>
              <a:rPr lang="de-CH" sz="1800" dirty="0">
                <a:latin typeface="Arial" panose="020B0604020202020204" pitchFamily="34" charset="0"/>
                <a:cs typeface="Arial" panose="020B0604020202020204" pitchFamily="34" charset="0"/>
              </a:rPr>
              <a:t>Das Leistungsangebot beinhaltet weiterhin die Sicherstellung einer breiten 24h-Notfallversorgung, eine IMC (spezialisierte Überwachungsstation) mit Überwachungsbetten und der Betreuungsmöglichkeit von schwerer erkrankten oder schwerer verletzten Patientinnen und Patienten, die Geburtshilfe, ambulante spezialärztliche Angebote (z.B. Sprechstunden Dialyse, Onkologie) sowie eine Grundversorgung für notfallmässige und planbare Behandlungen.</a:t>
            </a:r>
          </a:p>
          <a:p>
            <a:r>
              <a:rPr lang="de-CH" sz="1800" dirty="0">
                <a:latin typeface="Arial" panose="020B0604020202020204" pitchFamily="34" charset="0"/>
                <a:cs typeface="Arial" panose="020B0604020202020204" pitchFamily="34" charset="0"/>
              </a:rPr>
              <a:t>Die Zusammenarbeit / Kooperationen mit den umliegenden Gesundheitsversorgern wird weitergeführt.</a:t>
            </a:r>
          </a:p>
          <a:p>
            <a:r>
              <a:rPr lang="de-CH" sz="1800" dirty="0">
                <a:latin typeface="Arial" panose="020B0604020202020204" pitchFamily="34" charset="0"/>
                <a:cs typeface="Arial" panose="020B0604020202020204" pitchFamily="34" charset="0"/>
              </a:rPr>
              <a:t>Radiologie und Labor (bereits heute) werden durch KSGR für Spital Oberengadin und Klinik Gut AG erbracht.</a:t>
            </a:r>
          </a:p>
          <a:p>
            <a:endParaRPr lang="de-CH"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4381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2C6814-9CE3-29B9-DB1A-0E15A8B3EFCC}"/>
              </a:ext>
            </a:extLst>
          </p:cNvPr>
          <p:cNvSpPr>
            <a:spLocks noGrp="1"/>
          </p:cNvSpPr>
          <p:nvPr>
            <p:ph type="title"/>
          </p:nvPr>
        </p:nvSpPr>
        <p:spPr/>
        <p:txBody>
          <a:bodyPr>
            <a:normAutofit/>
          </a:bodyPr>
          <a:lstStyle/>
          <a:p>
            <a:r>
              <a:rPr lang="de-CH" dirty="0"/>
              <a:t>Was wird sich ändern?</a:t>
            </a:r>
          </a:p>
        </p:txBody>
      </p:sp>
      <p:sp>
        <p:nvSpPr>
          <p:cNvPr id="3" name="Inhaltsplatzhalter 2">
            <a:extLst>
              <a:ext uri="{FF2B5EF4-FFF2-40B4-BE49-F238E27FC236}">
                <a16:creationId xmlns:a16="http://schemas.microsoft.com/office/drawing/2014/main" id="{8836DE51-C55E-4C27-9825-2AB643CDA23A}"/>
              </a:ext>
            </a:extLst>
          </p:cNvPr>
          <p:cNvSpPr>
            <a:spLocks noGrp="1"/>
          </p:cNvSpPr>
          <p:nvPr>
            <p:ph idx="1"/>
          </p:nvPr>
        </p:nvSpPr>
        <p:spPr/>
        <p:txBody>
          <a:bodyPr>
            <a:normAutofit/>
          </a:bodyPr>
          <a:lstStyle/>
          <a:p>
            <a:r>
              <a:rPr lang="de-CH" sz="1800" b="1" dirty="0">
                <a:latin typeface="Arial" panose="020B0604020202020204" pitchFamily="34" charset="0"/>
                <a:cs typeface="Arial" panose="020B0604020202020204" pitchFamily="34" charset="0"/>
              </a:rPr>
              <a:t>Konkurrenzsituation wird bereinigt;</a:t>
            </a:r>
            <a:r>
              <a:rPr lang="de-CH" sz="1800" dirty="0">
                <a:latin typeface="Arial" panose="020B0604020202020204" pitchFamily="34" charset="0"/>
                <a:cs typeface="Arial" panose="020B0604020202020204" pitchFamily="34" charset="0"/>
              </a:rPr>
              <a:t> Ausrichtung der  Klinik Gut und des Spitals Samedan hinsichtlich ihrer jeweiligen Kernkompetenzen </a:t>
            </a:r>
          </a:p>
          <a:p>
            <a:r>
              <a:rPr lang="de-CH" sz="1800" b="1" dirty="0">
                <a:latin typeface="Arial" panose="020B0604020202020204" pitchFamily="34" charset="0"/>
                <a:cs typeface="Arial" panose="020B0604020202020204" pitchFamily="34" charset="0"/>
              </a:rPr>
              <a:t>Anpassung Bettenkapazität und Verlegungen;</a:t>
            </a:r>
            <a:r>
              <a:rPr lang="de-CH" sz="1800" dirty="0">
                <a:latin typeface="Arial" panose="020B0604020202020204" pitchFamily="34" charset="0"/>
                <a:cs typeface="Arial" panose="020B0604020202020204" pitchFamily="34" charset="0"/>
              </a:rPr>
              <a:t> Optimale Auslastung durch gemeinsame Bettendisposition und Verlagerung zu ambulanten Behandlungen. Direktverlegungen von Patienten aus dem Unterland an einzelnen Spitzentagen.</a:t>
            </a:r>
          </a:p>
          <a:p>
            <a:r>
              <a:rPr lang="de-CH" sz="1800" b="1" dirty="0">
                <a:latin typeface="Arial" panose="020B0604020202020204" pitchFamily="34" charset="0"/>
                <a:cs typeface="Arial" panose="020B0604020202020204" pitchFamily="34" charset="0"/>
              </a:rPr>
              <a:t>Ambulant vor stationär; </a:t>
            </a:r>
            <a:r>
              <a:rPr lang="de-CH" sz="1800" dirty="0">
                <a:latin typeface="Arial" panose="020B0604020202020204" pitchFamily="34" charset="0"/>
                <a:cs typeface="Arial" panose="020B0604020202020204" pitchFamily="34" charset="0"/>
              </a:rPr>
              <a:t>Konzentration Orthopädie in St. Moritz. Viele Fälle werden weiterhin im Oberengadin behandelt. Spezialisierte Behandlungen werden noch konsequenter im KSGR vorgenommen.</a:t>
            </a:r>
          </a:p>
          <a:p>
            <a:endParaRPr lang="de-CH" sz="1800" dirty="0">
              <a:latin typeface="Arial" panose="020B0604020202020204" pitchFamily="34" charset="0"/>
              <a:cs typeface="Arial" panose="020B0604020202020204" pitchFamily="34" charset="0"/>
            </a:endParaRPr>
          </a:p>
          <a:p>
            <a:endParaRPr lang="de-CH" sz="1800" dirty="0">
              <a:latin typeface="Arial" panose="020B0604020202020204" pitchFamily="34" charset="0"/>
              <a:cs typeface="Arial" panose="020B0604020202020204" pitchFamily="34" charset="0"/>
            </a:endParaRPr>
          </a:p>
          <a:p>
            <a:endParaRPr lang="de-CH" dirty="0"/>
          </a:p>
        </p:txBody>
      </p:sp>
    </p:spTree>
    <p:extLst>
      <p:ext uri="{BB962C8B-B14F-4D97-AF65-F5344CB8AC3E}">
        <p14:creationId xmlns:p14="http://schemas.microsoft.com/office/powerpoint/2010/main" val="1039020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B1C470-3911-E7BC-B1A9-7AC5B930A59B}"/>
              </a:ext>
            </a:extLst>
          </p:cNvPr>
          <p:cNvSpPr>
            <a:spLocks noGrp="1"/>
          </p:cNvSpPr>
          <p:nvPr>
            <p:ph type="title"/>
          </p:nvPr>
        </p:nvSpPr>
        <p:spPr/>
        <p:txBody>
          <a:bodyPr>
            <a:normAutofit/>
          </a:bodyPr>
          <a:lstStyle/>
          <a:p>
            <a:r>
              <a:rPr lang="de-CH" dirty="0"/>
              <a:t>Leistungsvereinbarung </a:t>
            </a:r>
            <a:r>
              <a:rPr lang="de-CH" b="1" dirty="0"/>
              <a:t>«SPITAL»</a:t>
            </a:r>
            <a:br>
              <a:rPr lang="de-CH" b="1" dirty="0"/>
            </a:br>
            <a:r>
              <a:rPr lang="de-CH" sz="2325" dirty="0"/>
              <a:t>Zeitliche Einordnung KSGR-Angebot</a:t>
            </a:r>
          </a:p>
        </p:txBody>
      </p:sp>
      <p:sp>
        <p:nvSpPr>
          <p:cNvPr id="3" name="Inhaltsplatzhalter 2">
            <a:extLst>
              <a:ext uri="{FF2B5EF4-FFF2-40B4-BE49-F238E27FC236}">
                <a16:creationId xmlns:a16="http://schemas.microsoft.com/office/drawing/2014/main" id="{0B85F92A-8D7B-DAC0-454D-27238DE72083}"/>
              </a:ext>
            </a:extLst>
          </p:cNvPr>
          <p:cNvSpPr>
            <a:spLocks noGrp="1"/>
          </p:cNvSpPr>
          <p:nvPr>
            <p:ph idx="1"/>
          </p:nvPr>
        </p:nvSpPr>
        <p:spPr/>
        <p:txBody>
          <a:bodyPr>
            <a:normAutofit/>
          </a:bodyPr>
          <a:lstStyle/>
          <a:p>
            <a:pPr marL="0" indent="0">
              <a:buNone/>
            </a:pPr>
            <a:endParaRPr lang="de-CH" sz="1800" b="1" dirty="0">
              <a:latin typeface="Arial" panose="020B0604020202020204" pitchFamily="34" charset="0"/>
              <a:cs typeface="Arial" panose="020B0604020202020204" pitchFamily="34" charset="0"/>
            </a:endParaRPr>
          </a:p>
          <a:p>
            <a:pPr marL="0" indent="0">
              <a:buNone/>
            </a:pPr>
            <a:endParaRPr lang="de-CH" sz="1800" b="1" dirty="0">
              <a:latin typeface="Arial" panose="020B0604020202020204" pitchFamily="34" charset="0"/>
              <a:cs typeface="Arial" panose="020B0604020202020204" pitchFamily="34" charset="0"/>
            </a:endParaRPr>
          </a:p>
          <a:p>
            <a:pPr marL="0" indent="0">
              <a:buNone/>
            </a:pPr>
            <a:endParaRPr lang="de-CH" sz="1800" b="1" dirty="0">
              <a:latin typeface="Arial" panose="020B0604020202020204" pitchFamily="34" charset="0"/>
              <a:cs typeface="Arial" panose="020B0604020202020204" pitchFamily="34" charset="0"/>
            </a:endParaRPr>
          </a:p>
          <a:p>
            <a:pPr marL="0" indent="0">
              <a:buNone/>
            </a:pPr>
            <a:endParaRPr lang="de-CH" sz="1800" b="1" dirty="0">
              <a:latin typeface="Arial" panose="020B0604020202020204" pitchFamily="34" charset="0"/>
              <a:cs typeface="Arial" panose="020B0604020202020204" pitchFamily="34" charset="0"/>
            </a:endParaRPr>
          </a:p>
          <a:p>
            <a:pPr marL="0" indent="0">
              <a:buNone/>
            </a:pPr>
            <a:endParaRPr lang="de-CH" sz="1800" b="1" dirty="0">
              <a:latin typeface="Arial" panose="020B0604020202020204" pitchFamily="34" charset="0"/>
              <a:cs typeface="Arial" panose="020B0604020202020204" pitchFamily="34" charset="0"/>
            </a:endParaRPr>
          </a:p>
          <a:p>
            <a:pPr marL="0" indent="0">
              <a:buNone/>
            </a:pPr>
            <a:endParaRPr lang="de-CH" sz="1800" b="1" dirty="0">
              <a:latin typeface="Arial" panose="020B0604020202020204" pitchFamily="34" charset="0"/>
              <a:cs typeface="Arial" panose="020B0604020202020204" pitchFamily="34" charset="0"/>
            </a:endParaRPr>
          </a:p>
        </p:txBody>
      </p:sp>
      <p:sp>
        <p:nvSpPr>
          <p:cNvPr id="5" name="Pfeil: nach rechts 4">
            <a:extLst>
              <a:ext uri="{FF2B5EF4-FFF2-40B4-BE49-F238E27FC236}">
                <a16:creationId xmlns:a16="http://schemas.microsoft.com/office/drawing/2014/main" id="{7FE6033E-A041-F5D3-EF9A-CFE2FF2FF0DC}"/>
              </a:ext>
            </a:extLst>
          </p:cNvPr>
          <p:cNvSpPr/>
          <p:nvPr/>
        </p:nvSpPr>
        <p:spPr>
          <a:xfrm>
            <a:off x="612781" y="3036808"/>
            <a:ext cx="7958138" cy="592931"/>
          </a:xfrm>
          <a:prstGeom prst="rightArrow">
            <a:avLst/>
          </a:prstGeom>
          <a:gradFill flip="none" rotWithShape="1">
            <a:gsLst>
              <a:gs pos="0">
                <a:schemeClr val="accent3">
                  <a:lumMod val="40000"/>
                  <a:lumOff val="60000"/>
                </a:schemeClr>
              </a:gs>
              <a:gs pos="25000">
                <a:schemeClr val="accent3">
                  <a:lumMod val="95000"/>
                  <a:lumOff val="5000"/>
                </a:schemeClr>
              </a:gs>
              <a:gs pos="61000">
                <a:schemeClr val="accent3">
                  <a:lumMod val="6000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CH" sz="1350" dirty="0">
              <a:solidFill>
                <a:srgbClr val="FFFFFF"/>
              </a:solidFill>
              <a:latin typeface="Calisto MT"/>
            </a:endParaRPr>
          </a:p>
        </p:txBody>
      </p:sp>
      <p:sp>
        <p:nvSpPr>
          <p:cNvPr id="10" name="Textfeld 9">
            <a:extLst>
              <a:ext uri="{FF2B5EF4-FFF2-40B4-BE49-F238E27FC236}">
                <a16:creationId xmlns:a16="http://schemas.microsoft.com/office/drawing/2014/main" id="{59469C0F-158F-A5BE-32D9-CECDADEEF455}"/>
              </a:ext>
            </a:extLst>
          </p:cNvPr>
          <p:cNvSpPr txBox="1"/>
          <p:nvPr/>
        </p:nvSpPr>
        <p:spPr>
          <a:xfrm>
            <a:off x="2007393" y="3683822"/>
            <a:ext cx="2214563" cy="1015663"/>
          </a:xfrm>
          <a:prstGeom prst="rect">
            <a:avLst/>
          </a:prstGeom>
          <a:noFill/>
        </p:spPr>
        <p:txBody>
          <a:bodyPr wrap="square">
            <a:spAutoFit/>
          </a:bodyPr>
          <a:lstStyle/>
          <a:p>
            <a:pPr defTabSz="685800" fontAlgn="auto">
              <a:spcBef>
                <a:spcPts val="0"/>
              </a:spcBef>
              <a:spcAft>
                <a:spcPts val="0"/>
              </a:spcAft>
            </a:pPr>
            <a:r>
              <a:rPr lang="de-CH" sz="1500" dirty="0">
                <a:solidFill>
                  <a:srgbClr val="000000"/>
                </a:solidFill>
                <a:latin typeface="Arial" panose="020B0604020202020204" pitchFamily="34" charset="0"/>
                <a:cs typeface="Arial" panose="020B0604020202020204" pitchFamily="34" charset="0"/>
              </a:rPr>
              <a:t>Die KSGR-Gruppe stellt die Akutversorgung ab 1. April 2026 (</a:t>
            </a:r>
            <a:r>
              <a:rPr lang="de-CH" sz="1500" b="1" dirty="0">
                <a:solidFill>
                  <a:srgbClr val="000000"/>
                </a:solidFill>
                <a:latin typeface="Arial" panose="020B0604020202020204" pitchFamily="34" charset="0"/>
                <a:cs typeface="Arial" panose="020B0604020202020204" pitchFamily="34" charset="0"/>
              </a:rPr>
              <a:t>bis 31.12.2026</a:t>
            </a:r>
            <a:r>
              <a:rPr lang="de-CH" sz="1500" dirty="0">
                <a:solidFill>
                  <a:srgbClr val="000000"/>
                </a:solidFill>
                <a:latin typeface="Arial" panose="020B0604020202020204" pitchFamily="34" charset="0"/>
                <a:cs typeface="Arial" panose="020B0604020202020204" pitchFamily="34" charset="0"/>
              </a:rPr>
              <a:t>) sicher.</a:t>
            </a:r>
            <a:endParaRPr lang="de-CH" sz="1500" dirty="0">
              <a:solidFill>
                <a:srgbClr val="000000"/>
              </a:solidFill>
              <a:latin typeface="Calisto MT"/>
            </a:endParaRPr>
          </a:p>
        </p:txBody>
      </p:sp>
      <p:sp>
        <p:nvSpPr>
          <p:cNvPr id="12" name="Textfeld 11">
            <a:extLst>
              <a:ext uri="{FF2B5EF4-FFF2-40B4-BE49-F238E27FC236}">
                <a16:creationId xmlns:a16="http://schemas.microsoft.com/office/drawing/2014/main" id="{8107AFDF-EDFC-28BA-B17B-8A1BB286FDDB}"/>
              </a:ext>
            </a:extLst>
          </p:cNvPr>
          <p:cNvSpPr txBox="1"/>
          <p:nvPr/>
        </p:nvSpPr>
        <p:spPr>
          <a:xfrm>
            <a:off x="4450556" y="3679905"/>
            <a:ext cx="1800226" cy="1246495"/>
          </a:xfrm>
          <a:prstGeom prst="rect">
            <a:avLst/>
          </a:prstGeom>
          <a:noFill/>
        </p:spPr>
        <p:txBody>
          <a:bodyPr wrap="square">
            <a:spAutoFit/>
          </a:bodyPr>
          <a:lstStyle/>
          <a:p>
            <a:pPr defTabSz="685800" fontAlgn="auto">
              <a:spcBef>
                <a:spcPts val="0"/>
              </a:spcBef>
              <a:spcAft>
                <a:spcPts val="0"/>
              </a:spcAft>
            </a:pPr>
            <a:r>
              <a:rPr lang="de-CH" sz="1500" b="1" dirty="0">
                <a:solidFill>
                  <a:srgbClr val="000000"/>
                </a:solidFill>
                <a:latin typeface="Arial" panose="020B0604020202020204" pitchFamily="34" charset="0"/>
                <a:cs typeface="Arial" panose="020B0604020202020204" pitchFamily="34" charset="0"/>
              </a:rPr>
              <a:t>Ausarbeitung</a:t>
            </a:r>
            <a:r>
              <a:rPr lang="de-CH" sz="1500" dirty="0">
                <a:solidFill>
                  <a:srgbClr val="000000"/>
                </a:solidFill>
                <a:latin typeface="Arial" panose="020B0604020202020204" pitchFamily="34" charset="0"/>
                <a:cs typeface="Arial" panose="020B0604020202020204" pitchFamily="34" charset="0"/>
              </a:rPr>
              <a:t> einer mehrjährigen Leistungsvereinbarung (Abstimmung im Herbst 2026).</a:t>
            </a:r>
            <a:endParaRPr lang="en-US" sz="1500" dirty="0">
              <a:solidFill>
                <a:srgbClr val="000000"/>
              </a:solidFill>
              <a:latin typeface="Arial" panose="020B0604020202020204" pitchFamily="34" charset="0"/>
              <a:cs typeface="Arial" panose="020B0604020202020204" pitchFamily="34" charset="0"/>
            </a:endParaRPr>
          </a:p>
        </p:txBody>
      </p:sp>
      <p:sp>
        <p:nvSpPr>
          <p:cNvPr id="13" name="Textfeld 12">
            <a:extLst>
              <a:ext uri="{FF2B5EF4-FFF2-40B4-BE49-F238E27FC236}">
                <a16:creationId xmlns:a16="http://schemas.microsoft.com/office/drawing/2014/main" id="{21454BE8-0213-2894-AE9F-98FFE2E65BBF}"/>
              </a:ext>
            </a:extLst>
          </p:cNvPr>
          <p:cNvSpPr txBox="1"/>
          <p:nvPr/>
        </p:nvSpPr>
        <p:spPr>
          <a:xfrm>
            <a:off x="6479381" y="3679905"/>
            <a:ext cx="2214563" cy="1015663"/>
          </a:xfrm>
          <a:prstGeom prst="rect">
            <a:avLst/>
          </a:prstGeom>
          <a:noFill/>
        </p:spPr>
        <p:txBody>
          <a:bodyPr wrap="square">
            <a:spAutoFit/>
          </a:bodyPr>
          <a:lstStyle/>
          <a:p>
            <a:pPr defTabSz="685800" fontAlgn="auto">
              <a:spcBef>
                <a:spcPts val="0"/>
              </a:spcBef>
              <a:spcAft>
                <a:spcPts val="0"/>
              </a:spcAft>
            </a:pPr>
            <a:r>
              <a:rPr lang="de-CH" sz="1500" dirty="0">
                <a:solidFill>
                  <a:srgbClr val="000000"/>
                </a:solidFill>
                <a:latin typeface="Arial" panose="020B0604020202020204" pitchFamily="34" charset="0"/>
                <a:cs typeface="Arial" panose="020B0604020202020204" pitchFamily="34" charset="0"/>
              </a:rPr>
              <a:t>Die KSGR-Gruppe </a:t>
            </a:r>
            <a:br>
              <a:rPr lang="de-CH" sz="1500" dirty="0">
                <a:solidFill>
                  <a:srgbClr val="000000"/>
                </a:solidFill>
                <a:latin typeface="Arial" panose="020B0604020202020204" pitchFamily="34" charset="0"/>
                <a:cs typeface="Arial" panose="020B0604020202020204" pitchFamily="34" charset="0"/>
              </a:rPr>
            </a:br>
            <a:r>
              <a:rPr lang="de-CH" sz="1500" dirty="0">
                <a:solidFill>
                  <a:srgbClr val="000000"/>
                </a:solidFill>
                <a:latin typeface="Arial" panose="020B0604020202020204" pitchFamily="34" charset="0"/>
                <a:cs typeface="Arial" panose="020B0604020202020204" pitchFamily="34" charset="0"/>
              </a:rPr>
              <a:t>stellt die Akutver-sorgung </a:t>
            </a:r>
            <a:r>
              <a:rPr lang="de-CH" sz="1500" b="1" dirty="0">
                <a:solidFill>
                  <a:srgbClr val="000000"/>
                </a:solidFill>
                <a:latin typeface="Arial" panose="020B0604020202020204" pitchFamily="34" charset="0"/>
                <a:cs typeface="Arial" panose="020B0604020202020204" pitchFamily="34" charset="0"/>
              </a:rPr>
              <a:t>langfristig</a:t>
            </a:r>
            <a:r>
              <a:rPr lang="de-CH" sz="1500" dirty="0">
                <a:solidFill>
                  <a:srgbClr val="000000"/>
                </a:solidFill>
                <a:latin typeface="Arial" panose="020B0604020202020204" pitchFamily="34" charset="0"/>
                <a:cs typeface="Arial" panose="020B0604020202020204" pitchFamily="34" charset="0"/>
              </a:rPr>
              <a:t> sicher.</a:t>
            </a:r>
            <a:endParaRPr lang="de-CH" sz="1500" dirty="0">
              <a:solidFill>
                <a:srgbClr val="000000"/>
              </a:solidFill>
              <a:latin typeface="Calisto MT"/>
            </a:endParaRPr>
          </a:p>
        </p:txBody>
      </p:sp>
      <p:sp>
        <p:nvSpPr>
          <p:cNvPr id="14" name="Textfeld 13">
            <a:extLst>
              <a:ext uri="{FF2B5EF4-FFF2-40B4-BE49-F238E27FC236}">
                <a16:creationId xmlns:a16="http://schemas.microsoft.com/office/drawing/2014/main" id="{AAF84F9A-182F-18C5-AC86-6AEA5326FC0E}"/>
              </a:ext>
            </a:extLst>
          </p:cNvPr>
          <p:cNvSpPr txBox="1"/>
          <p:nvPr/>
        </p:nvSpPr>
        <p:spPr>
          <a:xfrm>
            <a:off x="2007393" y="2679552"/>
            <a:ext cx="1764506" cy="323165"/>
          </a:xfrm>
          <a:prstGeom prst="rect">
            <a:avLst/>
          </a:prstGeom>
          <a:noFill/>
        </p:spPr>
        <p:txBody>
          <a:bodyPr wrap="square">
            <a:spAutoFit/>
          </a:bodyPr>
          <a:lstStyle/>
          <a:p>
            <a:pPr defTabSz="685800" fontAlgn="auto">
              <a:spcBef>
                <a:spcPts val="0"/>
              </a:spcBef>
              <a:spcAft>
                <a:spcPts val="0"/>
              </a:spcAft>
            </a:pPr>
            <a:r>
              <a:rPr lang="de-CH" sz="1500" b="1" dirty="0">
                <a:solidFill>
                  <a:srgbClr val="000000"/>
                </a:solidFill>
                <a:latin typeface="Arial" panose="020B0604020202020204" pitchFamily="34" charset="0"/>
                <a:cs typeface="Arial" panose="020B0604020202020204" pitchFamily="34" charset="0"/>
              </a:rPr>
              <a:t>1. April 2026</a:t>
            </a:r>
            <a:endParaRPr lang="de-CH" sz="1500" b="1" dirty="0">
              <a:solidFill>
                <a:srgbClr val="000000"/>
              </a:solidFill>
              <a:latin typeface="Calisto MT"/>
            </a:endParaRPr>
          </a:p>
        </p:txBody>
      </p:sp>
      <p:sp>
        <p:nvSpPr>
          <p:cNvPr id="15" name="Textfeld 14">
            <a:extLst>
              <a:ext uri="{FF2B5EF4-FFF2-40B4-BE49-F238E27FC236}">
                <a16:creationId xmlns:a16="http://schemas.microsoft.com/office/drawing/2014/main" id="{8815FC17-0F11-668C-DD11-43E47A9CA8A9}"/>
              </a:ext>
            </a:extLst>
          </p:cNvPr>
          <p:cNvSpPr txBox="1"/>
          <p:nvPr/>
        </p:nvSpPr>
        <p:spPr>
          <a:xfrm>
            <a:off x="6479381" y="2675635"/>
            <a:ext cx="1764506" cy="323165"/>
          </a:xfrm>
          <a:prstGeom prst="rect">
            <a:avLst/>
          </a:prstGeom>
          <a:noFill/>
        </p:spPr>
        <p:txBody>
          <a:bodyPr wrap="square">
            <a:spAutoFit/>
          </a:bodyPr>
          <a:lstStyle/>
          <a:p>
            <a:pPr defTabSz="685800" fontAlgn="auto">
              <a:spcBef>
                <a:spcPts val="0"/>
              </a:spcBef>
              <a:spcAft>
                <a:spcPts val="0"/>
              </a:spcAft>
            </a:pPr>
            <a:r>
              <a:rPr lang="de-CH" sz="1500" b="1" dirty="0">
                <a:solidFill>
                  <a:srgbClr val="000000"/>
                </a:solidFill>
                <a:latin typeface="Arial" panose="020B0604020202020204" pitchFamily="34" charset="0"/>
                <a:cs typeface="Arial" panose="020B0604020202020204" pitchFamily="34" charset="0"/>
              </a:rPr>
              <a:t>1. Januar 2027</a:t>
            </a:r>
            <a:endParaRPr lang="de-CH" sz="1500" b="1" dirty="0">
              <a:solidFill>
                <a:srgbClr val="000000"/>
              </a:solidFill>
              <a:latin typeface="Calisto MT"/>
            </a:endParaRPr>
          </a:p>
        </p:txBody>
      </p:sp>
      <p:sp>
        <p:nvSpPr>
          <p:cNvPr id="16" name="Textfeld 15">
            <a:extLst>
              <a:ext uri="{FF2B5EF4-FFF2-40B4-BE49-F238E27FC236}">
                <a16:creationId xmlns:a16="http://schemas.microsoft.com/office/drawing/2014/main" id="{661E0E38-8638-EFD6-6304-33E364770C80}"/>
              </a:ext>
            </a:extLst>
          </p:cNvPr>
          <p:cNvSpPr txBox="1"/>
          <p:nvPr/>
        </p:nvSpPr>
        <p:spPr>
          <a:xfrm>
            <a:off x="612782" y="3679903"/>
            <a:ext cx="1329317" cy="1015663"/>
          </a:xfrm>
          <a:prstGeom prst="rect">
            <a:avLst/>
          </a:prstGeom>
          <a:noFill/>
        </p:spPr>
        <p:txBody>
          <a:bodyPr wrap="square">
            <a:spAutoFit/>
          </a:bodyPr>
          <a:lstStyle/>
          <a:p>
            <a:pPr defTabSz="685800" fontAlgn="auto">
              <a:spcBef>
                <a:spcPts val="0"/>
              </a:spcBef>
              <a:spcAft>
                <a:spcPts val="0"/>
              </a:spcAft>
            </a:pPr>
            <a:r>
              <a:rPr lang="de-CH" sz="1500" b="1" dirty="0">
                <a:solidFill>
                  <a:srgbClr val="000000"/>
                </a:solidFill>
                <a:latin typeface="Arial" panose="020B0604020202020204" pitchFamily="34" charset="0"/>
                <a:cs typeface="Arial" panose="020B0604020202020204" pitchFamily="34" charset="0"/>
              </a:rPr>
              <a:t>Bewertung </a:t>
            </a:r>
            <a:r>
              <a:rPr lang="de-CH" sz="1500" dirty="0">
                <a:solidFill>
                  <a:srgbClr val="000000"/>
                </a:solidFill>
                <a:latin typeface="Arial" panose="020B0604020202020204" pitchFamily="34" charset="0"/>
                <a:cs typeface="Arial" panose="020B0604020202020204" pitchFamily="34" charset="0"/>
              </a:rPr>
              <a:t>des Angebots durch KPMG</a:t>
            </a:r>
            <a:endParaRPr lang="de-CH" sz="1500" dirty="0">
              <a:solidFill>
                <a:srgbClr val="000000"/>
              </a:solidFill>
              <a:latin typeface="Calisto MT"/>
            </a:endParaRPr>
          </a:p>
        </p:txBody>
      </p:sp>
      <p:grpSp>
        <p:nvGrpSpPr>
          <p:cNvPr id="19" name="Gruppieren 18">
            <a:extLst>
              <a:ext uri="{FF2B5EF4-FFF2-40B4-BE49-F238E27FC236}">
                <a16:creationId xmlns:a16="http://schemas.microsoft.com/office/drawing/2014/main" id="{8DD0DD4A-926A-154E-B66B-FCA597FC02D6}"/>
              </a:ext>
            </a:extLst>
          </p:cNvPr>
          <p:cNvGrpSpPr/>
          <p:nvPr/>
        </p:nvGrpSpPr>
        <p:grpSpPr>
          <a:xfrm>
            <a:off x="1942099" y="2971352"/>
            <a:ext cx="130588" cy="635839"/>
            <a:chOff x="2589465" y="2818802"/>
            <a:chExt cx="174117" cy="847785"/>
          </a:xfrm>
        </p:grpSpPr>
        <p:cxnSp>
          <p:nvCxnSpPr>
            <p:cNvPr id="7" name="Gerader Verbinder 6">
              <a:extLst>
                <a:ext uri="{FF2B5EF4-FFF2-40B4-BE49-F238E27FC236}">
                  <a16:creationId xmlns:a16="http://schemas.microsoft.com/office/drawing/2014/main" id="{947FAA74-1394-1016-788F-BEA9F1809FFA}"/>
                </a:ext>
              </a:extLst>
            </p:cNvPr>
            <p:cNvCxnSpPr/>
            <p:nvPr/>
          </p:nvCxnSpPr>
          <p:spPr>
            <a:xfrm>
              <a:off x="2676524" y="2946587"/>
              <a:ext cx="0" cy="72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D4023FB4-1717-B67B-6D4F-ED80A5604073}"/>
                </a:ext>
              </a:extLst>
            </p:cNvPr>
            <p:cNvSpPr/>
            <p:nvPr/>
          </p:nvSpPr>
          <p:spPr>
            <a:xfrm>
              <a:off x="2589465" y="2818802"/>
              <a:ext cx="174117" cy="174117"/>
            </a:xfrm>
            <a:prstGeom prst="ellipse">
              <a:avLst/>
            </a:prstGeom>
            <a:solidFill>
              <a:schemeClr val="tx2"/>
            </a:solidFill>
            <a:ln w="12700" cap="flat" cmpd="sng" algn="ctr">
              <a:solidFill>
                <a:schemeClr val="tx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CH" sz="1350" dirty="0">
                <a:solidFill>
                  <a:srgbClr val="FFFFFF"/>
                </a:solidFill>
                <a:latin typeface="Calisto MT"/>
              </a:endParaRPr>
            </a:p>
          </p:txBody>
        </p:sp>
      </p:grpSp>
      <p:grpSp>
        <p:nvGrpSpPr>
          <p:cNvPr id="20" name="Gruppieren 19">
            <a:extLst>
              <a:ext uri="{FF2B5EF4-FFF2-40B4-BE49-F238E27FC236}">
                <a16:creationId xmlns:a16="http://schemas.microsoft.com/office/drawing/2014/main" id="{9CB454EE-5C74-B11A-C7F0-7D54473B0AD4}"/>
              </a:ext>
            </a:extLst>
          </p:cNvPr>
          <p:cNvGrpSpPr/>
          <p:nvPr/>
        </p:nvGrpSpPr>
        <p:grpSpPr>
          <a:xfrm>
            <a:off x="6414087" y="2971352"/>
            <a:ext cx="130588" cy="635839"/>
            <a:chOff x="2589465" y="2818802"/>
            <a:chExt cx="174117" cy="847785"/>
          </a:xfrm>
        </p:grpSpPr>
        <p:cxnSp>
          <p:nvCxnSpPr>
            <p:cNvPr id="21" name="Gerader Verbinder 20">
              <a:extLst>
                <a:ext uri="{FF2B5EF4-FFF2-40B4-BE49-F238E27FC236}">
                  <a16:creationId xmlns:a16="http://schemas.microsoft.com/office/drawing/2014/main" id="{1D2E7AEA-70BB-5CAA-3A32-843B982DFB17}"/>
                </a:ext>
              </a:extLst>
            </p:cNvPr>
            <p:cNvCxnSpPr/>
            <p:nvPr/>
          </p:nvCxnSpPr>
          <p:spPr>
            <a:xfrm>
              <a:off x="2676524" y="2946587"/>
              <a:ext cx="0" cy="72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Ellipse 21">
              <a:extLst>
                <a:ext uri="{FF2B5EF4-FFF2-40B4-BE49-F238E27FC236}">
                  <a16:creationId xmlns:a16="http://schemas.microsoft.com/office/drawing/2014/main" id="{8E9BB792-E4D0-C62A-3602-22B4B4B0CADC}"/>
                </a:ext>
              </a:extLst>
            </p:cNvPr>
            <p:cNvSpPr/>
            <p:nvPr/>
          </p:nvSpPr>
          <p:spPr>
            <a:xfrm>
              <a:off x="2589465" y="2818802"/>
              <a:ext cx="174117" cy="174117"/>
            </a:xfrm>
            <a:prstGeom prst="ellipse">
              <a:avLst/>
            </a:prstGeom>
            <a:solidFill>
              <a:schemeClr val="tx2"/>
            </a:solidFill>
            <a:ln w="12700" cap="flat" cmpd="sng" algn="ctr">
              <a:solidFill>
                <a:schemeClr val="tx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CH" sz="1350" dirty="0">
                <a:solidFill>
                  <a:srgbClr val="FFFFFF"/>
                </a:solidFill>
                <a:latin typeface="Calisto MT"/>
              </a:endParaRPr>
            </a:p>
          </p:txBody>
        </p:sp>
      </p:grpSp>
    </p:spTree>
    <p:extLst>
      <p:ext uri="{BB962C8B-B14F-4D97-AF65-F5344CB8AC3E}">
        <p14:creationId xmlns:p14="http://schemas.microsoft.com/office/powerpoint/2010/main" val="1137774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3787E-C7C6-0B1D-FAED-92B9EBB3E87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113CC02-A309-94A3-0F96-045C2095339D}"/>
              </a:ext>
            </a:extLst>
          </p:cNvPr>
          <p:cNvSpPr>
            <a:spLocks noGrp="1"/>
          </p:cNvSpPr>
          <p:nvPr>
            <p:ph type="title"/>
          </p:nvPr>
        </p:nvSpPr>
        <p:spPr>
          <a:xfrm>
            <a:off x="1330036" y="1340768"/>
            <a:ext cx="7213889" cy="980694"/>
          </a:xfrm>
        </p:spPr>
        <p:txBody>
          <a:bodyPr>
            <a:normAutofit fontScale="90000"/>
          </a:bodyPr>
          <a:lstStyle/>
          <a:p>
            <a:r>
              <a:rPr lang="de-CH" dirty="0"/>
              <a:t>Leistungsvereinbarung </a:t>
            </a:r>
            <a:r>
              <a:rPr lang="de-CH" b="1" dirty="0"/>
              <a:t>«Alterszentren»</a:t>
            </a:r>
            <a:br>
              <a:rPr lang="de-CH" b="1" dirty="0"/>
            </a:br>
            <a:r>
              <a:rPr lang="de-CH" sz="2325" dirty="0"/>
              <a:t>Ausgangslage</a:t>
            </a:r>
          </a:p>
        </p:txBody>
      </p:sp>
      <p:sp>
        <p:nvSpPr>
          <p:cNvPr id="3" name="Inhaltsplatzhalter 2">
            <a:extLst>
              <a:ext uri="{FF2B5EF4-FFF2-40B4-BE49-F238E27FC236}">
                <a16:creationId xmlns:a16="http://schemas.microsoft.com/office/drawing/2014/main" id="{B1250118-8CAE-5BAB-4A94-3F1AA7C352DE}"/>
              </a:ext>
            </a:extLst>
          </p:cNvPr>
          <p:cNvSpPr>
            <a:spLocks noGrp="1"/>
          </p:cNvSpPr>
          <p:nvPr>
            <p:ph idx="1"/>
          </p:nvPr>
        </p:nvSpPr>
        <p:spPr>
          <a:xfrm>
            <a:off x="498498" y="2708920"/>
            <a:ext cx="8018449" cy="3069812"/>
          </a:xfrm>
        </p:spPr>
        <p:txBody>
          <a:bodyPr>
            <a:noAutofit/>
          </a:bodyPr>
          <a:lstStyle/>
          <a:p>
            <a:r>
              <a:rPr lang="de-CH" sz="1800" dirty="0">
                <a:latin typeface="Arial" panose="020B0604020202020204" pitchFamily="34" charset="0"/>
                <a:cs typeface="Arial" panose="020B0604020202020204" pitchFamily="34" charset="0"/>
              </a:rPr>
              <a:t>Leistungsvereinbarung ermöglicht, dass Mitarbeitende eine Anschlusslösung erhalten und Bewohnende ohne Unterbruch weiterbetreut werden können.</a:t>
            </a:r>
          </a:p>
          <a:p>
            <a:r>
              <a:rPr lang="de-CH" sz="1800" dirty="0">
                <a:latin typeface="Arial" panose="020B0604020202020204" pitchFamily="34" charset="0"/>
                <a:cs typeface="Arial" panose="020B0604020202020204" pitchFamily="34" charset="0"/>
              </a:rPr>
              <a:t>Die Option auf Auslagerung der Betriebstätigkeit wird geprüft: externe Anbieter zeigen derzeit Interesse; «Sanadura» klärt ab, ob Auslagerung betrieblich und wirtschaftlich sinnvoll ist.</a:t>
            </a:r>
            <a:endParaRPr lang="en-US" sz="1800" dirty="0">
              <a:latin typeface="Arial" panose="020B0604020202020204" pitchFamily="34" charset="0"/>
              <a:cs typeface="Arial" panose="020B0604020202020204" pitchFamily="34" charset="0"/>
            </a:endParaRPr>
          </a:p>
          <a:p>
            <a:r>
              <a:rPr lang="de-CH" sz="1800" dirty="0">
                <a:latin typeface="Arial" panose="020B0604020202020204" pitchFamily="34" charset="0"/>
                <a:cs typeface="Arial" panose="020B0604020202020204" pitchFamily="34" charset="0"/>
              </a:rPr>
              <a:t>Für die Alterszentren besteht bereits eine Leistungsvereinbarung mit den GVROE-Gemeinden bis Ende 2027. Sie sieht jährlich 3 Mio. Franken zur Deckung des Betriebsdefizits vor. </a:t>
            </a:r>
          </a:p>
        </p:txBody>
      </p:sp>
      <p:pic>
        <p:nvPicPr>
          <p:cNvPr id="4" name="Grafik 3" descr="Marke 3 mit einfarbiger Füllung">
            <a:extLst>
              <a:ext uri="{FF2B5EF4-FFF2-40B4-BE49-F238E27FC236}">
                <a16:creationId xmlns:a16="http://schemas.microsoft.com/office/drawing/2014/main" id="{2477BB7B-E4C0-805D-626A-84AB87F1A0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4236" y="1412776"/>
            <a:ext cx="685800" cy="685800"/>
          </a:xfrm>
          <a:prstGeom prst="rect">
            <a:avLst/>
          </a:prstGeom>
        </p:spPr>
      </p:pic>
    </p:spTree>
    <p:extLst>
      <p:ext uri="{BB962C8B-B14F-4D97-AF65-F5344CB8AC3E}">
        <p14:creationId xmlns:p14="http://schemas.microsoft.com/office/powerpoint/2010/main" val="1171098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7A74A-3F84-3AB3-A207-0DAD551D507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9CC66FA-E3D7-F2BF-93A1-1C9B979486D1}"/>
              </a:ext>
            </a:extLst>
          </p:cNvPr>
          <p:cNvSpPr>
            <a:spLocks noGrp="1"/>
          </p:cNvSpPr>
          <p:nvPr>
            <p:ph type="title"/>
          </p:nvPr>
        </p:nvSpPr>
        <p:spPr/>
        <p:txBody>
          <a:bodyPr>
            <a:normAutofit/>
          </a:bodyPr>
          <a:lstStyle/>
          <a:p>
            <a:r>
              <a:rPr lang="de-CH" dirty="0"/>
              <a:t>Leistungsvereinbarung </a:t>
            </a:r>
            <a:r>
              <a:rPr lang="de-CH" b="1" dirty="0"/>
              <a:t>«Alterszentren»</a:t>
            </a:r>
            <a:br>
              <a:rPr lang="de-CH" b="1" dirty="0"/>
            </a:br>
            <a:r>
              <a:rPr lang="de-CH" sz="2325" dirty="0"/>
              <a:t>Ausgangslage</a:t>
            </a:r>
          </a:p>
        </p:txBody>
      </p:sp>
      <p:sp>
        <p:nvSpPr>
          <p:cNvPr id="3" name="Inhaltsplatzhalter 2">
            <a:extLst>
              <a:ext uri="{FF2B5EF4-FFF2-40B4-BE49-F238E27FC236}">
                <a16:creationId xmlns:a16="http://schemas.microsoft.com/office/drawing/2014/main" id="{88F26B98-8051-E01C-6B2C-3CF0A9BA6BA2}"/>
              </a:ext>
            </a:extLst>
          </p:cNvPr>
          <p:cNvSpPr>
            <a:spLocks noGrp="1"/>
          </p:cNvSpPr>
          <p:nvPr>
            <p:ph idx="1"/>
          </p:nvPr>
        </p:nvSpPr>
        <p:spPr/>
        <p:txBody>
          <a:bodyPr>
            <a:normAutofit/>
          </a:bodyPr>
          <a:lstStyle/>
          <a:p>
            <a:r>
              <a:rPr lang="de-CH" sz="1800" dirty="0">
                <a:latin typeface="Arial" panose="020B0604020202020204" pitchFamily="34" charset="0"/>
                <a:cs typeface="Arial" panose="020B0604020202020204" pitchFamily="34" charset="0"/>
              </a:rPr>
              <a:t>Bisheriger Beitrag reicht jedoch nicht aus. Gründe sind: Fachkräftemangel, hohe Kosten für temporäres Personal, was zu reduzierter Auslastung führt.</a:t>
            </a:r>
          </a:p>
          <a:p>
            <a:r>
              <a:rPr lang="de-CH" sz="1800" dirty="0">
                <a:latin typeface="Arial" panose="020B0604020202020204" pitchFamily="34" charset="0"/>
                <a:cs typeface="Arial" panose="020B0604020202020204" pitchFamily="34" charset="0"/>
              </a:rPr>
              <a:t>Mit der neuen Leistungsvereinbarung, über die abgestimmt wird, werden die Defizitgarantien (+ 1.2 Mio. Franken) zusätzlich erhöht.</a:t>
            </a:r>
          </a:p>
          <a:p>
            <a:r>
              <a:rPr lang="de-CH" sz="1800" dirty="0">
                <a:latin typeface="Arial" panose="020B0604020202020204" pitchFamily="34" charset="0"/>
                <a:cs typeface="Arial" panose="020B0604020202020204" pitchFamily="34" charset="0"/>
              </a:rPr>
              <a:t>Weiter sind Liquiditätsreserven in Form von Darlehen von 4 Mio. Franken erforderlich. Diese Liquiditätsreserve steht der «Sanadura» zur Verfügung, um in der Anfangsphase die kurzfristigen Verbindlichkeiten zu decken, bis Erträge eingehen.</a:t>
            </a:r>
          </a:p>
        </p:txBody>
      </p:sp>
    </p:spTree>
    <p:extLst>
      <p:ext uri="{BB962C8B-B14F-4D97-AF65-F5344CB8AC3E}">
        <p14:creationId xmlns:p14="http://schemas.microsoft.com/office/powerpoint/2010/main" val="113417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A6156-1FAB-83B7-0A43-2E7456F6C53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1D9F687-B9DC-4FA9-A83C-7E2AD82FE5F5}"/>
              </a:ext>
            </a:extLst>
          </p:cNvPr>
          <p:cNvSpPr>
            <a:spLocks noGrp="1"/>
          </p:cNvSpPr>
          <p:nvPr>
            <p:ph type="title"/>
          </p:nvPr>
        </p:nvSpPr>
        <p:spPr>
          <a:xfrm>
            <a:off x="1340427" y="1118247"/>
            <a:ext cx="7203498" cy="980694"/>
          </a:xfrm>
        </p:spPr>
        <p:txBody>
          <a:bodyPr>
            <a:normAutofit/>
          </a:bodyPr>
          <a:lstStyle/>
          <a:p>
            <a:r>
              <a:rPr lang="de-CH" dirty="0"/>
              <a:t>Leistungsvereinbarung </a:t>
            </a:r>
            <a:r>
              <a:rPr lang="de-CH" b="1" dirty="0"/>
              <a:t>«Spitex»</a:t>
            </a:r>
            <a:br>
              <a:rPr lang="de-CH" b="1" dirty="0"/>
            </a:br>
            <a:r>
              <a:rPr lang="de-CH" sz="2325" dirty="0"/>
              <a:t>Ausgangslage</a:t>
            </a:r>
          </a:p>
        </p:txBody>
      </p:sp>
      <p:sp>
        <p:nvSpPr>
          <p:cNvPr id="3" name="Inhaltsplatzhalter 2">
            <a:extLst>
              <a:ext uri="{FF2B5EF4-FFF2-40B4-BE49-F238E27FC236}">
                <a16:creationId xmlns:a16="http://schemas.microsoft.com/office/drawing/2014/main" id="{E9DBB43A-6627-7245-7DF4-4340B206F14C}"/>
              </a:ext>
            </a:extLst>
          </p:cNvPr>
          <p:cNvSpPr>
            <a:spLocks noGrp="1"/>
          </p:cNvSpPr>
          <p:nvPr>
            <p:ph idx="1"/>
          </p:nvPr>
        </p:nvSpPr>
        <p:spPr>
          <a:xfrm>
            <a:off x="542514" y="2708920"/>
            <a:ext cx="8018449" cy="3069812"/>
          </a:xfrm>
        </p:spPr>
        <p:txBody>
          <a:bodyPr>
            <a:noAutofit/>
          </a:bodyPr>
          <a:lstStyle/>
          <a:p>
            <a:r>
              <a:rPr lang="de-CH" sz="1800" dirty="0">
                <a:latin typeface="Arial" panose="020B0604020202020204" pitchFamily="34" charset="0"/>
                <a:cs typeface="Arial" panose="020B0604020202020204" pitchFamily="34" charset="0"/>
              </a:rPr>
              <a:t>Leistungsvereinbarung ermöglicht, dass Mitarbeitende eine Anschlusslösung erhalten und </a:t>
            </a:r>
            <a:r>
              <a:rPr lang="de-CH" sz="1800" dirty="0" err="1">
                <a:latin typeface="Arial" panose="020B0604020202020204" pitchFamily="34" charset="0"/>
                <a:cs typeface="Arial" panose="020B0604020202020204" pitchFamily="34" charset="0"/>
              </a:rPr>
              <a:t>Klient:innen</a:t>
            </a:r>
            <a:r>
              <a:rPr lang="de-CH" sz="1800" dirty="0">
                <a:latin typeface="Arial" panose="020B0604020202020204" pitchFamily="34" charset="0"/>
                <a:cs typeface="Arial" panose="020B0604020202020204" pitchFamily="34" charset="0"/>
              </a:rPr>
              <a:t> ohne Unterbruch weiterbetreut werden können.</a:t>
            </a:r>
          </a:p>
          <a:p>
            <a:r>
              <a:rPr lang="de-CH" sz="1800" dirty="0">
                <a:latin typeface="Arial" panose="020B0604020202020204" pitchFamily="34" charset="0"/>
                <a:cs typeface="Arial" panose="020B0604020202020204" pitchFamily="34" charset="0"/>
              </a:rPr>
              <a:t>Die Option auf Auslagerung der Betriebstätigkeit wird geprüft: Externe Anbieter zeigen derzeit Interesse; «Sanadura» klärt ab, ob Auslagerung betrieblich und wirtschaftlich sinnvoll ist.</a:t>
            </a:r>
            <a:endParaRPr lang="en-US" sz="1800" dirty="0">
              <a:latin typeface="Arial" panose="020B0604020202020204" pitchFamily="34" charset="0"/>
              <a:cs typeface="Arial" panose="020B0604020202020204" pitchFamily="34" charset="0"/>
            </a:endParaRPr>
          </a:p>
          <a:p>
            <a:r>
              <a:rPr lang="de-CH" sz="1800" dirty="0">
                <a:latin typeface="Arial" panose="020B0604020202020204" pitchFamily="34" charset="0"/>
                <a:cs typeface="Arial" panose="020B0604020202020204" pitchFamily="34" charset="0"/>
              </a:rPr>
              <a:t>Für die Spitex besteht bereits eine Leistungsvereinbarung mit den GVROE-Gemeinden bis Ende 2027. Sie sieht jährlich 100’000 Franken zur Deckung des Betriebsdefizits vor. </a:t>
            </a:r>
          </a:p>
        </p:txBody>
      </p:sp>
      <p:pic>
        <p:nvPicPr>
          <p:cNvPr id="4" name="Grafik 3" descr="Marke 4 mit einfarbiger Füllung">
            <a:extLst>
              <a:ext uri="{FF2B5EF4-FFF2-40B4-BE49-F238E27FC236}">
                <a16:creationId xmlns:a16="http://schemas.microsoft.com/office/drawing/2014/main" id="{D70972B4-BDA5-119A-975B-38D04126B6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627" y="1265694"/>
            <a:ext cx="685800" cy="685800"/>
          </a:xfrm>
          <a:prstGeom prst="rect">
            <a:avLst/>
          </a:prstGeom>
        </p:spPr>
      </p:pic>
    </p:spTree>
    <p:extLst>
      <p:ext uri="{BB962C8B-B14F-4D97-AF65-F5344CB8AC3E}">
        <p14:creationId xmlns:p14="http://schemas.microsoft.com/office/powerpoint/2010/main" val="161821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8CAEC-322F-0C65-1C71-5B31AA0F4DE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EF9462C-0970-7EF0-F305-AD690917C5C9}"/>
              </a:ext>
            </a:extLst>
          </p:cNvPr>
          <p:cNvSpPr>
            <a:spLocks noGrp="1"/>
          </p:cNvSpPr>
          <p:nvPr>
            <p:ph type="title"/>
          </p:nvPr>
        </p:nvSpPr>
        <p:spPr/>
        <p:txBody>
          <a:bodyPr>
            <a:normAutofit/>
          </a:bodyPr>
          <a:lstStyle/>
          <a:p>
            <a:r>
              <a:rPr lang="de-CH" dirty="0"/>
              <a:t>Leistungsvereinbarung </a:t>
            </a:r>
            <a:r>
              <a:rPr lang="de-CH" b="1" dirty="0"/>
              <a:t>«SPITEX»</a:t>
            </a:r>
            <a:br>
              <a:rPr lang="de-CH" b="1" dirty="0"/>
            </a:br>
            <a:r>
              <a:rPr lang="de-CH" sz="2325" dirty="0"/>
              <a:t>Ausgangslage</a:t>
            </a:r>
          </a:p>
        </p:txBody>
      </p:sp>
      <p:sp>
        <p:nvSpPr>
          <p:cNvPr id="3" name="Inhaltsplatzhalter 2">
            <a:extLst>
              <a:ext uri="{FF2B5EF4-FFF2-40B4-BE49-F238E27FC236}">
                <a16:creationId xmlns:a16="http://schemas.microsoft.com/office/drawing/2014/main" id="{8E002772-5BC1-CD8A-57D9-8CF29A8AAB9D}"/>
              </a:ext>
            </a:extLst>
          </p:cNvPr>
          <p:cNvSpPr>
            <a:spLocks noGrp="1"/>
          </p:cNvSpPr>
          <p:nvPr>
            <p:ph idx="1"/>
          </p:nvPr>
        </p:nvSpPr>
        <p:spPr/>
        <p:txBody>
          <a:bodyPr>
            <a:normAutofit/>
          </a:bodyPr>
          <a:lstStyle/>
          <a:p>
            <a:r>
              <a:rPr lang="de-CH" sz="1800" dirty="0">
                <a:latin typeface="Arial" panose="020B0604020202020204" pitchFamily="34" charset="0"/>
                <a:cs typeface="Arial" panose="020B0604020202020204" pitchFamily="34" charset="0"/>
              </a:rPr>
              <a:t>Bisheriger Beitrag reicht jedoch nicht aus. Gründe sind unter anderem Fachkräftemangel und hohe Kosten für temporäres Personal.</a:t>
            </a:r>
          </a:p>
          <a:p>
            <a:r>
              <a:rPr lang="de-CH" sz="1800" dirty="0">
                <a:latin typeface="Arial" panose="020B0604020202020204" pitchFamily="34" charset="0"/>
                <a:cs typeface="Arial" panose="020B0604020202020204" pitchFamily="34" charset="0"/>
              </a:rPr>
              <a:t>Mit der neuen Leistungsvereinbarung, über die abgestimmt wird, werden die Defizitgarantien (+ 0.35 Mio. Franken) zusätzlich erhöht.</a:t>
            </a:r>
          </a:p>
          <a:p>
            <a:r>
              <a:rPr lang="de-CH" sz="1800" dirty="0">
                <a:latin typeface="Arial" panose="020B0604020202020204" pitchFamily="34" charset="0"/>
                <a:cs typeface="Arial" panose="020B0604020202020204" pitchFamily="34" charset="0"/>
              </a:rPr>
              <a:t>Weiter sind Liquiditätsreserven in Form von Darlehen von 1 Mio. Franken erforderlich. Diese Liquiditätsreserve steht der «Sanadura» zur Verfügung, um in der Anfangsphase die kurzfristigen Verbindlichkeiten zu decken, bis Erträge eingehen.</a:t>
            </a:r>
          </a:p>
        </p:txBody>
      </p:sp>
    </p:spTree>
    <p:extLst>
      <p:ext uri="{BB962C8B-B14F-4D97-AF65-F5344CB8AC3E}">
        <p14:creationId xmlns:p14="http://schemas.microsoft.com/office/powerpoint/2010/main" val="86195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22622-75FA-7508-D9C1-DA76650E3E6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75D29ED-C587-4145-17E8-7009D9CE888A}"/>
              </a:ext>
            </a:extLst>
          </p:cNvPr>
          <p:cNvSpPr>
            <a:spLocks noGrp="1"/>
          </p:cNvSpPr>
          <p:nvPr>
            <p:ph type="title"/>
          </p:nvPr>
        </p:nvSpPr>
        <p:spPr/>
        <p:txBody>
          <a:bodyPr>
            <a:normAutofit fontScale="90000"/>
          </a:bodyPr>
          <a:lstStyle/>
          <a:p>
            <a:r>
              <a:rPr lang="de-CH" dirty="0"/>
              <a:t>Leistungsvereinbarung </a:t>
            </a:r>
            <a:r>
              <a:rPr lang="de-CH" b="1" dirty="0"/>
              <a:t>«Alterszentren» </a:t>
            </a:r>
            <a:r>
              <a:rPr lang="de-CH" dirty="0"/>
              <a:t>und</a:t>
            </a:r>
            <a:br>
              <a:rPr lang="de-CH" b="1" dirty="0"/>
            </a:br>
            <a:r>
              <a:rPr lang="de-CH" b="1" dirty="0"/>
              <a:t> «Spitex» </a:t>
            </a:r>
            <a:r>
              <a:rPr lang="de-CH" sz="2325" dirty="0"/>
              <a:t>Zeitliche Einordnung</a:t>
            </a:r>
          </a:p>
        </p:txBody>
      </p:sp>
      <p:sp>
        <p:nvSpPr>
          <p:cNvPr id="3" name="Inhaltsplatzhalter 2">
            <a:extLst>
              <a:ext uri="{FF2B5EF4-FFF2-40B4-BE49-F238E27FC236}">
                <a16:creationId xmlns:a16="http://schemas.microsoft.com/office/drawing/2014/main" id="{A31352D5-B51F-D9E9-C9BA-71BD7F5FB2BC}"/>
              </a:ext>
            </a:extLst>
          </p:cNvPr>
          <p:cNvSpPr>
            <a:spLocks noGrp="1"/>
          </p:cNvSpPr>
          <p:nvPr>
            <p:ph idx="1"/>
          </p:nvPr>
        </p:nvSpPr>
        <p:spPr/>
        <p:txBody>
          <a:bodyPr>
            <a:normAutofit/>
          </a:bodyPr>
          <a:lstStyle/>
          <a:p>
            <a:pPr marL="0" indent="0">
              <a:buNone/>
            </a:pPr>
            <a:endParaRPr lang="de-CH" sz="1800" b="1" dirty="0">
              <a:latin typeface="Arial" panose="020B0604020202020204" pitchFamily="34" charset="0"/>
              <a:cs typeface="Arial" panose="020B0604020202020204" pitchFamily="34" charset="0"/>
            </a:endParaRPr>
          </a:p>
          <a:p>
            <a:pPr marL="0" indent="0">
              <a:buNone/>
            </a:pPr>
            <a:endParaRPr lang="de-CH" sz="1800" b="1" dirty="0">
              <a:latin typeface="Arial" panose="020B0604020202020204" pitchFamily="34" charset="0"/>
              <a:cs typeface="Arial" panose="020B0604020202020204" pitchFamily="34" charset="0"/>
            </a:endParaRPr>
          </a:p>
          <a:p>
            <a:pPr marL="0" indent="0">
              <a:buNone/>
            </a:pPr>
            <a:endParaRPr lang="de-CH" sz="1800" b="1" dirty="0">
              <a:latin typeface="Arial" panose="020B0604020202020204" pitchFamily="34" charset="0"/>
              <a:cs typeface="Arial" panose="020B0604020202020204" pitchFamily="34" charset="0"/>
            </a:endParaRPr>
          </a:p>
          <a:p>
            <a:pPr marL="0" indent="0">
              <a:buNone/>
            </a:pPr>
            <a:endParaRPr lang="de-CH" sz="1800" b="1" dirty="0">
              <a:latin typeface="Arial" panose="020B0604020202020204" pitchFamily="34" charset="0"/>
              <a:cs typeface="Arial" panose="020B0604020202020204" pitchFamily="34" charset="0"/>
            </a:endParaRPr>
          </a:p>
          <a:p>
            <a:pPr marL="0" indent="0">
              <a:buNone/>
            </a:pPr>
            <a:endParaRPr lang="de-CH" sz="1800" b="1" dirty="0">
              <a:latin typeface="Arial" panose="020B0604020202020204" pitchFamily="34" charset="0"/>
              <a:cs typeface="Arial" panose="020B0604020202020204" pitchFamily="34" charset="0"/>
            </a:endParaRPr>
          </a:p>
          <a:p>
            <a:pPr marL="0" indent="0">
              <a:buNone/>
            </a:pPr>
            <a:endParaRPr lang="de-CH" sz="1800" b="1" dirty="0">
              <a:latin typeface="Arial" panose="020B0604020202020204" pitchFamily="34" charset="0"/>
              <a:cs typeface="Arial" panose="020B0604020202020204" pitchFamily="34" charset="0"/>
            </a:endParaRPr>
          </a:p>
        </p:txBody>
      </p:sp>
      <p:sp>
        <p:nvSpPr>
          <p:cNvPr id="5" name="Pfeil: nach rechts 4">
            <a:extLst>
              <a:ext uri="{FF2B5EF4-FFF2-40B4-BE49-F238E27FC236}">
                <a16:creationId xmlns:a16="http://schemas.microsoft.com/office/drawing/2014/main" id="{45196B8D-BF10-8C92-1899-D451D26D105C}"/>
              </a:ext>
            </a:extLst>
          </p:cNvPr>
          <p:cNvSpPr/>
          <p:nvPr/>
        </p:nvSpPr>
        <p:spPr>
          <a:xfrm>
            <a:off x="612781" y="3036808"/>
            <a:ext cx="7958138" cy="592931"/>
          </a:xfrm>
          <a:prstGeom prst="rightArrow">
            <a:avLst/>
          </a:prstGeom>
          <a:gradFill flip="none" rotWithShape="1">
            <a:gsLst>
              <a:gs pos="0">
                <a:schemeClr val="accent3">
                  <a:lumMod val="40000"/>
                  <a:lumOff val="60000"/>
                </a:schemeClr>
              </a:gs>
              <a:gs pos="25000">
                <a:schemeClr val="accent3">
                  <a:lumMod val="95000"/>
                  <a:lumOff val="5000"/>
                </a:schemeClr>
              </a:gs>
              <a:gs pos="61000">
                <a:schemeClr val="accent3">
                  <a:lumMod val="6000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de-CH" sz="1350" dirty="0">
              <a:solidFill>
                <a:srgbClr val="FFFFFF"/>
              </a:solidFill>
              <a:latin typeface="Calisto MT"/>
            </a:endParaRPr>
          </a:p>
        </p:txBody>
      </p:sp>
      <p:sp>
        <p:nvSpPr>
          <p:cNvPr id="10" name="Textfeld 9">
            <a:extLst>
              <a:ext uri="{FF2B5EF4-FFF2-40B4-BE49-F238E27FC236}">
                <a16:creationId xmlns:a16="http://schemas.microsoft.com/office/drawing/2014/main" id="{4FD586CB-F868-84A8-4557-B600A298A5DA}"/>
              </a:ext>
            </a:extLst>
          </p:cNvPr>
          <p:cNvSpPr txBox="1"/>
          <p:nvPr/>
        </p:nvSpPr>
        <p:spPr>
          <a:xfrm>
            <a:off x="2007393" y="3683823"/>
            <a:ext cx="2214563" cy="1015663"/>
          </a:xfrm>
          <a:prstGeom prst="rect">
            <a:avLst/>
          </a:prstGeom>
          <a:noFill/>
        </p:spPr>
        <p:txBody>
          <a:bodyPr wrap="square">
            <a:spAutoFit/>
          </a:bodyPr>
          <a:lstStyle/>
          <a:p>
            <a:pPr defTabSz="685800" fontAlgn="auto">
              <a:spcBef>
                <a:spcPts val="0"/>
              </a:spcBef>
              <a:spcAft>
                <a:spcPts val="0"/>
              </a:spcAft>
              <a:defRPr/>
            </a:pPr>
            <a:r>
              <a:rPr lang="de-CH" sz="1500" dirty="0">
                <a:solidFill>
                  <a:srgbClr val="000000"/>
                </a:solidFill>
                <a:latin typeface="Arial" panose="020B0604020202020204" pitchFamily="34" charset="0"/>
                <a:cs typeface="Arial" panose="020B0604020202020204" pitchFamily="34" charset="0"/>
              </a:rPr>
              <a:t>«Sanadura» stellt die Langzeitpflege ab </a:t>
            </a:r>
            <a:br>
              <a:rPr lang="de-CH" sz="1500" dirty="0">
                <a:solidFill>
                  <a:srgbClr val="000000"/>
                </a:solidFill>
                <a:latin typeface="Arial" panose="020B0604020202020204" pitchFamily="34" charset="0"/>
                <a:cs typeface="Arial" panose="020B0604020202020204" pitchFamily="34" charset="0"/>
              </a:rPr>
            </a:br>
            <a:r>
              <a:rPr lang="de-CH" sz="1500" dirty="0">
                <a:solidFill>
                  <a:srgbClr val="000000"/>
                </a:solidFill>
                <a:latin typeface="Arial" panose="020B0604020202020204" pitchFamily="34" charset="0"/>
                <a:cs typeface="Arial" panose="020B0604020202020204" pitchFamily="34" charset="0"/>
              </a:rPr>
              <a:t>1. April 2026 (</a:t>
            </a:r>
            <a:r>
              <a:rPr lang="de-CH" sz="1500" b="1" dirty="0">
                <a:solidFill>
                  <a:srgbClr val="000000"/>
                </a:solidFill>
                <a:latin typeface="Arial" panose="020B0604020202020204" pitchFamily="34" charset="0"/>
                <a:cs typeface="Arial" panose="020B0604020202020204" pitchFamily="34" charset="0"/>
              </a:rPr>
              <a:t>bis 31.12.2026</a:t>
            </a:r>
            <a:r>
              <a:rPr lang="de-CH" sz="1500" dirty="0">
                <a:solidFill>
                  <a:srgbClr val="000000"/>
                </a:solidFill>
                <a:latin typeface="Arial" panose="020B0604020202020204" pitchFamily="34" charset="0"/>
                <a:cs typeface="Arial" panose="020B0604020202020204" pitchFamily="34" charset="0"/>
              </a:rPr>
              <a:t>) sicher.</a:t>
            </a:r>
            <a:endParaRPr lang="de-CH" sz="1500" dirty="0">
              <a:solidFill>
                <a:srgbClr val="000000"/>
              </a:solidFill>
              <a:latin typeface="Calisto MT"/>
            </a:endParaRPr>
          </a:p>
        </p:txBody>
      </p:sp>
      <p:sp>
        <p:nvSpPr>
          <p:cNvPr id="12" name="Textfeld 11">
            <a:extLst>
              <a:ext uri="{FF2B5EF4-FFF2-40B4-BE49-F238E27FC236}">
                <a16:creationId xmlns:a16="http://schemas.microsoft.com/office/drawing/2014/main" id="{575E6881-1AE7-7008-6811-E50CF0602A08}"/>
              </a:ext>
            </a:extLst>
          </p:cNvPr>
          <p:cNvSpPr txBox="1"/>
          <p:nvPr/>
        </p:nvSpPr>
        <p:spPr>
          <a:xfrm>
            <a:off x="4450556" y="3679905"/>
            <a:ext cx="1800226" cy="1477328"/>
          </a:xfrm>
          <a:prstGeom prst="rect">
            <a:avLst/>
          </a:prstGeom>
          <a:noFill/>
        </p:spPr>
        <p:txBody>
          <a:bodyPr wrap="square">
            <a:spAutoFit/>
          </a:bodyPr>
          <a:lstStyle/>
          <a:p>
            <a:pPr defTabSz="685800" fontAlgn="auto">
              <a:spcBef>
                <a:spcPts val="0"/>
              </a:spcBef>
              <a:spcAft>
                <a:spcPts val="0"/>
              </a:spcAft>
              <a:defRPr/>
            </a:pPr>
            <a:r>
              <a:rPr lang="de-CH" sz="1500" b="1" dirty="0">
                <a:solidFill>
                  <a:srgbClr val="000000"/>
                </a:solidFill>
                <a:latin typeface="Arial" panose="020B0604020202020204" pitchFamily="34" charset="0"/>
                <a:cs typeface="Arial" panose="020B0604020202020204" pitchFamily="34" charset="0"/>
              </a:rPr>
              <a:t>Prüfung </a:t>
            </a:r>
            <a:r>
              <a:rPr lang="de-CH" sz="1500" dirty="0">
                <a:solidFill>
                  <a:srgbClr val="000000"/>
                </a:solidFill>
                <a:latin typeface="Arial" panose="020B0604020202020204" pitchFamily="34" charset="0"/>
                <a:cs typeface="Arial" panose="020B0604020202020204" pitchFamily="34" charset="0"/>
              </a:rPr>
              <a:t>mit Drittanbietenden </a:t>
            </a:r>
            <a:br>
              <a:rPr lang="de-CH" sz="1500" dirty="0">
                <a:solidFill>
                  <a:srgbClr val="000000"/>
                </a:solidFill>
                <a:latin typeface="Arial" panose="020B0604020202020204" pitchFamily="34" charset="0"/>
                <a:cs typeface="Arial" panose="020B0604020202020204" pitchFamily="34" charset="0"/>
              </a:rPr>
            </a:br>
            <a:r>
              <a:rPr lang="de-CH" sz="1500" dirty="0">
                <a:solidFill>
                  <a:srgbClr val="000000"/>
                </a:solidFill>
                <a:latin typeface="Arial" panose="020B0604020202020204" pitchFamily="34" charset="0"/>
                <a:cs typeface="Arial" panose="020B0604020202020204" pitchFamily="34" charset="0"/>
              </a:rPr>
              <a:t>ob Auslagerung betrieblich und wirtschaftlich möglich ist.</a:t>
            </a:r>
            <a:endParaRPr lang="en-US" sz="1500" dirty="0">
              <a:solidFill>
                <a:srgbClr val="000000"/>
              </a:solidFill>
              <a:latin typeface="Arial" panose="020B0604020202020204" pitchFamily="34" charset="0"/>
              <a:cs typeface="Arial" panose="020B0604020202020204" pitchFamily="34" charset="0"/>
            </a:endParaRPr>
          </a:p>
        </p:txBody>
      </p:sp>
      <p:sp>
        <p:nvSpPr>
          <p:cNvPr id="13" name="Textfeld 12">
            <a:extLst>
              <a:ext uri="{FF2B5EF4-FFF2-40B4-BE49-F238E27FC236}">
                <a16:creationId xmlns:a16="http://schemas.microsoft.com/office/drawing/2014/main" id="{4D58D16D-A454-8D96-1F14-B855265F908C}"/>
              </a:ext>
            </a:extLst>
          </p:cNvPr>
          <p:cNvSpPr txBox="1"/>
          <p:nvPr/>
        </p:nvSpPr>
        <p:spPr>
          <a:xfrm>
            <a:off x="6479381" y="3679905"/>
            <a:ext cx="2214563" cy="1246495"/>
          </a:xfrm>
          <a:prstGeom prst="rect">
            <a:avLst/>
          </a:prstGeom>
          <a:noFill/>
        </p:spPr>
        <p:txBody>
          <a:bodyPr wrap="square">
            <a:spAutoFit/>
          </a:bodyPr>
          <a:lstStyle/>
          <a:p>
            <a:pPr defTabSz="685800" fontAlgn="auto">
              <a:spcBef>
                <a:spcPts val="0"/>
              </a:spcBef>
              <a:spcAft>
                <a:spcPts val="0"/>
              </a:spcAft>
              <a:defRPr/>
            </a:pPr>
            <a:r>
              <a:rPr lang="de-CH" sz="1500" b="1" dirty="0">
                <a:solidFill>
                  <a:srgbClr val="000000"/>
                </a:solidFill>
                <a:latin typeface="Arial" panose="020B0604020202020204" pitchFamily="34" charset="0"/>
                <a:cs typeface="Arial" panose="020B0604020202020204" pitchFamily="34" charset="0"/>
              </a:rPr>
              <a:t>Langfristig</a:t>
            </a:r>
            <a:r>
              <a:rPr lang="de-CH" sz="1500" dirty="0">
                <a:solidFill>
                  <a:srgbClr val="000000"/>
                </a:solidFill>
                <a:latin typeface="Arial" panose="020B0604020202020204" pitchFamily="34" charset="0"/>
                <a:cs typeface="Arial" panose="020B0604020202020204" pitchFamily="34" charset="0"/>
              </a:rPr>
              <a:t> Sicherstellung der Langzeitpflege durch Drittanbieter oder «Sanadura».</a:t>
            </a:r>
            <a:endParaRPr lang="de-CH" sz="1500" dirty="0">
              <a:solidFill>
                <a:srgbClr val="000000"/>
              </a:solidFill>
              <a:latin typeface="Calisto MT"/>
            </a:endParaRPr>
          </a:p>
        </p:txBody>
      </p:sp>
      <p:sp>
        <p:nvSpPr>
          <p:cNvPr id="14" name="Textfeld 13">
            <a:extLst>
              <a:ext uri="{FF2B5EF4-FFF2-40B4-BE49-F238E27FC236}">
                <a16:creationId xmlns:a16="http://schemas.microsoft.com/office/drawing/2014/main" id="{F47A421A-A7DE-E5EC-20BA-16171C5FFD6B}"/>
              </a:ext>
            </a:extLst>
          </p:cNvPr>
          <p:cNvSpPr txBox="1"/>
          <p:nvPr/>
        </p:nvSpPr>
        <p:spPr>
          <a:xfrm>
            <a:off x="2007393" y="2679552"/>
            <a:ext cx="1764506" cy="323165"/>
          </a:xfrm>
          <a:prstGeom prst="rect">
            <a:avLst/>
          </a:prstGeom>
          <a:noFill/>
        </p:spPr>
        <p:txBody>
          <a:bodyPr wrap="square">
            <a:spAutoFit/>
          </a:bodyPr>
          <a:lstStyle/>
          <a:p>
            <a:pPr defTabSz="685800" fontAlgn="auto">
              <a:spcBef>
                <a:spcPts val="0"/>
              </a:spcBef>
              <a:spcAft>
                <a:spcPts val="0"/>
              </a:spcAft>
              <a:defRPr/>
            </a:pPr>
            <a:r>
              <a:rPr lang="de-CH" sz="1500" b="1" dirty="0">
                <a:solidFill>
                  <a:srgbClr val="000000"/>
                </a:solidFill>
                <a:latin typeface="Arial" panose="020B0604020202020204" pitchFamily="34" charset="0"/>
                <a:cs typeface="Arial" panose="020B0604020202020204" pitchFamily="34" charset="0"/>
              </a:rPr>
              <a:t>1. April 2026</a:t>
            </a:r>
            <a:endParaRPr lang="de-CH" sz="1500" b="1" dirty="0">
              <a:solidFill>
                <a:srgbClr val="000000"/>
              </a:solidFill>
              <a:latin typeface="Calisto MT"/>
            </a:endParaRPr>
          </a:p>
        </p:txBody>
      </p:sp>
      <p:sp>
        <p:nvSpPr>
          <p:cNvPr id="15" name="Textfeld 14">
            <a:extLst>
              <a:ext uri="{FF2B5EF4-FFF2-40B4-BE49-F238E27FC236}">
                <a16:creationId xmlns:a16="http://schemas.microsoft.com/office/drawing/2014/main" id="{C5AC321F-F700-0BC8-9E23-C14E95938FD3}"/>
              </a:ext>
            </a:extLst>
          </p:cNvPr>
          <p:cNvSpPr txBox="1"/>
          <p:nvPr/>
        </p:nvSpPr>
        <p:spPr>
          <a:xfrm>
            <a:off x="6479381" y="2675635"/>
            <a:ext cx="1764506" cy="323165"/>
          </a:xfrm>
          <a:prstGeom prst="rect">
            <a:avLst/>
          </a:prstGeom>
          <a:noFill/>
        </p:spPr>
        <p:txBody>
          <a:bodyPr wrap="square">
            <a:spAutoFit/>
          </a:bodyPr>
          <a:lstStyle/>
          <a:p>
            <a:pPr defTabSz="685800" fontAlgn="auto">
              <a:spcBef>
                <a:spcPts val="0"/>
              </a:spcBef>
              <a:spcAft>
                <a:spcPts val="0"/>
              </a:spcAft>
              <a:defRPr/>
            </a:pPr>
            <a:r>
              <a:rPr lang="de-CH" sz="1500" b="1" dirty="0">
                <a:solidFill>
                  <a:srgbClr val="000000"/>
                </a:solidFill>
                <a:latin typeface="Arial" panose="020B0604020202020204" pitchFamily="34" charset="0"/>
                <a:cs typeface="Arial" panose="020B0604020202020204" pitchFamily="34" charset="0"/>
              </a:rPr>
              <a:t>1. Januar 2027</a:t>
            </a:r>
            <a:endParaRPr lang="de-CH" sz="1500" b="1" dirty="0">
              <a:solidFill>
                <a:srgbClr val="000000"/>
              </a:solidFill>
              <a:latin typeface="Calisto MT"/>
            </a:endParaRPr>
          </a:p>
        </p:txBody>
      </p:sp>
      <p:grpSp>
        <p:nvGrpSpPr>
          <p:cNvPr id="19" name="Gruppieren 18">
            <a:extLst>
              <a:ext uri="{FF2B5EF4-FFF2-40B4-BE49-F238E27FC236}">
                <a16:creationId xmlns:a16="http://schemas.microsoft.com/office/drawing/2014/main" id="{958FCF2F-DE5A-B273-274D-53B5623EA734}"/>
              </a:ext>
            </a:extLst>
          </p:cNvPr>
          <p:cNvGrpSpPr/>
          <p:nvPr/>
        </p:nvGrpSpPr>
        <p:grpSpPr>
          <a:xfrm>
            <a:off x="1942099" y="2971352"/>
            <a:ext cx="130588" cy="635839"/>
            <a:chOff x="2589465" y="2818802"/>
            <a:chExt cx="174117" cy="847785"/>
          </a:xfrm>
        </p:grpSpPr>
        <p:cxnSp>
          <p:nvCxnSpPr>
            <p:cNvPr id="7" name="Gerader Verbinder 6">
              <a:extLst>
                <a:ext uri="{FF2B5EF4-FFF2-40B4-BE49-F238E27FC236}">
                  <a16:creationId xmlns:a16="http://schemas.microsoft.com/office/drawing/2014/main" id="{FC8E066F-ACCC-3DB4-D48D-AC22A484322D}"/>
                </a:ext>
              </a:extLst>
            </p:cNvPr>
            <p:cNvCxnSpPr/>
            <p:nvPr/>
          </p:nvCxnSpPr>
          <p:spPr>
            <a:xfrm>
              <a:off x="2676524" y="2946587"/>
              <a:ext cx="0" cy="72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4C7B95C8-E683-0A6E-951C-B70E5043C123}"/>
                </a:ext>
              </a:extLst>
            </p:cNvPr>
            <p:cNvSpPr/>
            <p:nvPr/>
          </p:nvSpPr>
          <p:spPr>
            <a:xfrm>
              <a:off x="2589465" y="2818802"/>
              <a:ext cx="174117" cy="174117"/>
            </a:xfrm>
            <a:prstGeom prst="ellipse">
              <a:avLst/>
            </a:prstGeom>
            <a:solidFill>
              <a:schemeClr val="tx2"/>
            </a:solidFill>
            <a:ln w="12700" cap="flat" cmpd="sng" algn="ctr">
              <a:solidFill>
                <a:schemeClr val="tx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de-CH" sz="1350">
                <a:solidFill>
                  <a:srgbClr val="FFFFFF"/>
                </a:solidFill>
                <a:latin typeface="Calisto MT"/>
              </a:endParaRPr>
            </a:p>
          </p:txBody>
        </p:sp>
      </p:grpSp>
      <p:grpSp>
        <p:nvGrpSpPr>
          <p:cNvPr id="20" name="Gruppieren 19">
            <a:extLst>
              <a:ext uri="{FF2B5EF4-FFF2-40B4-BE49-F238E27FC236}">
                <a16:creationId xmlns:a16="http://schemas.microsoft.com/office/drawing/2014/main" id="{A1B2ACF4-2D23-3ACE-3395-272BA3C9A399}"/>
              </a:ext>
            </a:extLst>
          </p:cNvPr>
          <p:cNvGrpSpPr/>
          <p:nvPr/>
        </p:nvGrpSpPr>
        <p:grpSpPr>
          <a:xfrm>
            <a:off x="6414087" y="2971352"/>
            <a:ext cx="130588" cy="635839"/>
            <a:chOff x="2589465" y="2818802"/>
            <a:chExt cx="174117" cy="847785"/>
          </a:xfrm>
        </p:grpSpPr>
        <p:cxnSp>
          <p:nvCxnSpPr>
            <p:cNvPr id="21" name="Gerader Verbinder 20">
              <a:extLst>
                <a:ext uri="{FF2B5EF4-FFF2-40B4-BE49-F238E27FC236}">
                  <a16:creationId xmlns:a16="http://schemas.microsoft.com/office/drawing/2014/main" id="{B11BF5AF-3DE4-C6C0-2FB5-1243CCA3DF81}"/>
                </a:ext>
              </a:extLst>
            </p:cNvPr>
            <p:cNvCxnSpPr/>
            <p:nvPr/>
          </p:nvCxnSpPr>
          <p:spPr>
            <a:xfrm>
              <a:off x="2676524" y="2946587"/>
              <a:ext cx="0" cy="720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Ellipse 21">
              <a:extLst>
                <a:ext uri="{FF2B5EF4-FFF2-40B4-BE49-F238E27FC236}">
                  <a16:creationId xmlns:a16="http://schemas.microsoft.com/office/drawing/2014/main" id="{AF16A587-CC54-8687-D508-424BC983ADA0}"/>
                </a:ext>
              </a:extLst>
            </p:cNvPr>
            <p:cNvSpPr/>
            <p:nvPr/>
          </p:nvSpPr>
          <p:spPr>
            <a:xfrm>
              <a:off x="2589465" y="2818802"/>
              <a:ext cx="174117" cy="174117"/>
            </a:xfrm>
            <a:prstGeom prst="ellipse">
              <a:avLst/>
            </a:prstGeom>
            <a:solidFill>
              <a:schemeClr val="tx2"/>
            </a:solidFill>
            <a:ln w="12700" cap="flat" cmpd="sng" algn="ctr">
              <a:solidFill>
                <a:schemeClr val="tx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de-CH" sz="1350">
                <a:solidFill>
                  <a:srgbClr val="FFFFFF"/>
                </a:solidFill>
                <a:latin typeface="Calisto MT"/>
              </a:endParaRPr>
            </a:p>
          </p:txBody>
        </p:sp>
      </p:grpSp>
    </p:spTree>
    <p:extLst>
      <p:ext uri="{BB962C8B-B14F-4D97-AF65-F5344CB8AC3E}">
        <p14:creationId xmlns:p14="http://schemas.microsoft.com/office/powerpoint/2010/main" val="4015138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9FF51-8873-B939-40CD-4C00C0672CE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2D1A49-1B18-2FE5-F15B-1FE97C9F5C31}"/>
              </a:ext>
            </a:extLst>
          </p:cNvPr>
          <p:cNvSpPr>
            <a:spLocks noGrp="1"/>
          </p:cNvSpPr>
          <p:nvPr>
            <p:ph type="title"/>
          </p:nvPr>
        </p:nvSpPr>
        <p:spPr/>
        <p:txBody>
          <a:bodyPr>
            <a:normAutofit/>
          </a:bodyPr>
          <a:lstStyle/>
          <a:p>
            <a:r>
              <a:rPr lang="de-CH" sz="2700" b="1" dirty="0"/>
              <a:t>Konsequenzen bei Ablehnung </a:t>
            </a:r>
            <a:r>
              <a:rPr lang="de-CH" sz="2700" dirty="0"/>
              <a:t>der Leistungsvereinbarungen</a:t>
            </a:r>
          </a:p>
        </p:txBody>
      </p:sp>
      <p:sp>
        <p:nvSpPr>
          <p:cNvPr id="3" name="Inhaltsplatzhalter 2">
            <a:extLst>
              <a:ext uri="{FF2B5EF4-FFF2-40B4-BE49-F238E27FC236}">
                <a16:creationId xmlns:a16="http://schemas.microsoft.com/office/drawing/2014/main" id="{BE847E3B-A98E-9B96-0423-10AD6F18A830}"/>
              </a:ext>
            </a:extLst>
          </p:cNvPr>
          <p:cNvSpPr>
            <a:spLocks noGrp="1"/>
          </p:cNvSpPr>
          <p:nvPr>
            <p:ph idx="1"/>
          </p:nvPr>
        </p:nvSpPr>
        <p:spPr/>
        <p:txBody>
          <a:bodyPr>
            <a:normAutofit/>
          </a:bodyPr>
          <a:lstStyle/>
          <a:p>
            <a:pPr marL="0" indent="0">
              <a:buNone/>
            </a:pPr>
            <a:r>
              <a:rPr lang="de-CH" sz="1800" dirty="0">
                <a:latin typeface="Arial" panose="020B0604020202020204" pitchFamily="34" charset="0"/>
                <a:cs typeface="Arial" panose="020B0604020202020204" pitchFamily="34" charset="0"/>
              </a:rPr>
              <a:t>Kommen die Leistungsvereinbarungen und/oder das Gesetz über die öffentlich-rechtliche Anstalt «Sanadura» nicht zustande, werden keine finanziellen Mittel für die Beschaffung der notwendigen Leistungen bzw. den Betrieb der Alterszentren und Spitex vorhanden sein. </a:t>
            </a:r>
          </a:p>
          <a:p>
            <a:pPr marL="0" indent="0">
              <a:buNone/>
            </a:pPr>
            <a:endParaRPr lang="de-CH" sz="1800" dirty="0">
              <a:latin typeface="Arial" panose="020B0604020202020204" pitchFamily="34" charset="0"/>
              <a:cs typeface="Arial" panose="020B0604020202020204" pitchFamily="34" charset="0"/>
            </a:endParaRPr>
          </a:p>
          <a:p>
            <a:r>
              <a:rPr lang="de-CH" sz="1800" dirty="0">
                <a:latin typeface="Arial" panose="020B0604020202020204" pitchFamily="34" charset="0"/>
                <a:cs typeface="Arial" panose="020B0604020202020204" pitchFamily="34" charset="0"/>
              </a:rPr>
              <a:t>Das Spital Oberengadin würde endgültig geschlossen und liquidiert.</a:t>
            </a:r>
          </a:p>
          <a:p>
            <a:r>
              <a:rPr lang="de-CH" sz="1800" dirty="0">
                <a:latin typeface="Arial" panose="020B0604020202020204" pitchFamily="34" charset="0"/>
                <a:cs typeface="Arial" panose="020B0604020202020204" pitchFamily="34" charset="0"/>
              </a:rPr>
              <a:t>Der Weiterbetrieb der Alterszentren und Spitex wäre ungesichert.</a:t>
            </a:r>
          </a:p>
        </p:txBody>
      </p:sp>
    </p:spTree>
    <p:extLst>
      <p:ext uri="{BB962C8B-B14F-4D97-AF65-F5344CB8AC3E}">
        <p14:creationId xmlns:p14="http://schemas.microsoft.com/office/powerpoint/2010/main" val="2241699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O:\Allgemein\LOGOS Gemeinde\logo silvaplana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1725" y="6381750"/>
            <a:ext cx="15843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539552" y="2348880"/>
            <a:ext cx="8003230" cy="2554545"/>
          </a:xfrm>
          <a:prstGeom prst="rect">
            <a:avLst/>
          </a:prstGeom>
          <a:noFill/>
        </p:spPr>
        <p:txBody>
          <a:bodyPr wrap="square" rtlCol="0">
            <a:spAutoFit/>
          </a:bodyPr>
          <a:lstStyle/>
          <a:p>
            <a:pPr algn="ctr"/>
            <a:r>
              <a:rPr lang="de-CH" sz="3200" b="1" dirty="0">
                <a:latin typeface="Arial" panose="020B0604020202020204" pitchFamily="34" charset="0"/>
                <a:cs typeface="Arial" panose="020B0604020202020204" pitchFamily="34" charset="0"/>
              </a:rPr>
              <a:t>Feststellung, dass die Gemeindeversammlung ordentlich einberufen wurde – nämlich vor mindestens 14 Tagen </a:t>
            </a:r>
          </a:p>
          <a:p>
            <a:pPr algn="ctr"/>
            <a:endParaRPr lang="de-CH" sz="3200" b="1" dirty="0">
              <a:latin typeface="+mj-lt"/>
            </a:endParaRPr>
          </a:p>
        </p:txBody>
      </p:sp>
    </p:spTree>
    <p:extLst>
      <p:ext uri="{BB962C8B-B14F-4D97-AF65-F5344CB8AC3E}">
        <p14:creationId xmlns:p14="http://schemas.microsoft.com/office/powerpoint/2010/main" val="184190764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9756C-4AE1-7E0D-9504-AE80A679C21A}"/>
            </a:ext>
          </a:extLst>
        </p:cNvPr>
        <p:cNvGrpSpPr/>
        <p:nvPr/>
      </p:nvGrpSpPr>
      <p:grpSpPr>
        <a:xfrm>
          <a:off x="0" y="0"/>
          <a:ext cx="0" cy="0"/>
          <a:chOff x="0" y="0"/>
          <a:chExt cx="0" cy="0"/>
        </a:xfrm>
      </p:grpSpPr>
      <p:sp>
        <p:nvSpPr>
          <p:cNvPr id="10" name="Titel 9">
            <a:extLst>
              <a:ext uri="{FF2B5EF4-FFF2-40B4-BE49-F238E27FC236}">
                <a16:creationId xmlns:a16="http://schemas.microsoft.com/office/drawing/2014/main" id="{D20C1D65-987E-EF83-2018-35D0862791FA}"/>
              </a:ext>
            </a:extLst>
          </p:cNvPr>
          <p:cNvSpPr>
            <a:spLocks noGrp="1"/>
          </p:cNvSpPr>
          <p:nvPr>
            <p:ph type="title"/>
          </p:nvPr>
        </p:nvSpPr>
        <p:spPr/>
        <p:txBody>
          <a:bodyPr/>
          <a:lstStyle/>
          <a:p>
            <a:endParaRPr lang="de-CH"/>
          </a:p>
        </p:txBody>
      </p:sp>
      <p:pic>
        <p:nvPicPr>
          <p:cNvPr id="22" name="Grafik 21" descr="Ein Bild, das draußen, Wolke, Himmel, Gebäude enthält.&#10;&#10;KI-generierte Inhalte können fehlerhaft sein.">
            <a:extLst>
              <a:ext uri="{FF2B5EF4-FFF2-40B4-BE49-F238E27FC236}">
                <a16:creationId xmlns:a16="http://schemas.microsoft.com/office/drawing/2014/main" id="{4358988C-F63D-68A3-34D7-454418484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05"/>
            <a:ext cx="9144000" cy="6858000"/>
          </a:xfrm>
          <a:prstGeom prst="rect">
            <a:avLst/>
          </a:prstGeom>
        </p:spPr>
      </p:pic>
    </p:spTree>
    <p:extLst>
      <p:ext uri="{BB962C8B-B14F-4D97-AF65-F5344CB8AC3E}">
        <p14:creationId xmlns:p14="http://schemas.microsoft.com/office/powerpoint/2010/main" val="422318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3A43F-F881-3F3D-39EC-0F03153CA53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551B31B-4455-6B48-0EE2-88045CB0CE92}"/>
              </a:ext>
            </a:extLst>
          </p:cNvPr>
          <p:cNvSpPr>
            <a:spLocks noGrp="1"/>
          </p:cNvSpPr>
          <p:nvPr>
            <p:ph type="title"/>
          </p:nvPr>
        </p:nvSpPr>
        <p:spPr>
          <a:xfrm>
            <a:off x="251521" y="914400"/>
            <a:ext cx="8640960" cy="1307592"/>
          </a:xfrm>
        </p:spPr>
        <p:txBody>
          <a:bodyPr>
            <a:normAutofit/>
          </a:bodyPr>
          <a:lstStyle/>
          <a:p>
            <a:r>
              <a:rPr lang="de-CH" b="1" dirty="0"/>
              <a:t>Finanzbedarf</a:t>
            </a:r>
            <a:r>
              <a:rPr lang="de-CH" dirty="0"/>
              <a:t> 1. April – 31. Dezember 2026, TCHF</a:t>
            </a:r>
          </a:p>
        </p:txBody>
      </p:sp>
      <p:graphicFrame>
        <p:nvGraphicFramePr>
          <p:cNvPr id="6" name="Inhaltsplatzhalter 5">
            <a:extLst>
              <a:ext uri="{FF2B5EF4-FFF2-40B4-BE49-F238E27FC236}">
                <a16:creationId xmlns:a16="http://schemas.microsoft.com/office/drawing/2014/main" id="{B6D3E4CC-482C-20D5-CBAE-5B23682CEF95}"/>
              </a:ext>
            </a:extLst>
          </p:cNvPr>
          <p:cNvGraphicFramePr>
            <a:graphicFrameLocks noGrp="1"/>
          </p:cNvGraphicFramePr>
          <p:nvPr>
            <p:ph idx="1"/>
          </p:nvPr>
        </p:nvGraphicFramePr>
        <p:xfrm>
          <a:off x="525066" y="2138363"/>
          <a:ext cx="8018451" cy="3223260"/>
        </p:xfrm>
        <a:graphic>
          <a:graphicData uri="http://schemas.openxmlformats.org/drawingml/2006/table">
            <a:tbl>
              <a:tblPr firstRow="1" bandRow="1">
                <a:tableStyleId>{073A0DAA-6AF3-43AB-8588-CEC1D06C72B9}</a:tableStyleId>
              </a:tblPr>
              <a:tblGrid>
                <a:gridCol w="1801241">
                  <a:extLst>
                    <a:ext uri="{9D8B030D-6E8A-4147-A177-3AD203B41FA5}">
                      <a16:colId xmlns:a16="http://schemas.microsoft.com/office/drawing/2014/main" val="4073839818"/>
                    </a:ext>
                  </a:extLst>
                </a:gridCol>
                <a:gridCol w="1801241">
                  <a:extLst>
                    <a:ext uri="{9D8B030D-6E8A-4147-A177-3AD203B41FA5}">
                      <a16:colId xmlns:a16="http://schemas.microsoft.com/office/drawing/2014/main" val="2627813720"/>
                    </a:ext>
                  </a:extLst>
                </a:gridCol>
                <a:gridCol w="1801241">
                  <a:extLst>
                    <a:ext uri="{9D8B030D-6E8A-4147-A177-3AD203B41FA5}">
                      <a16:colId xmlns:a16="http://schemas.microsoft.com/office/drawing/2014/main" val="1908459028"/>
                    </a:ext>
                  </a:extLst>
                </a:gridCol>
                <a:gridCol w="1801241">
                  <a:extLst>
                    <a:ext uri="{9D8B030D-6E8A-4147-A177-3AD203B41FA5}">
                      <a16:colId xmlns:a16="http://schemas.microsoft.com/office/drawing/2014/main" val="622436886"/>
                    </a:ext>
                  </a:extLst>
                </a:gridCol>
                <a:gridCol w="813487">
                  <a:extLst>
                    <a:ext uri="{9D8B030D-6E8A-4147-A177-3AD203B41FA5}">
                      <a16:colId xmlns:a16="http://schemas.microsoft.com/office/drawing/2014/main" val="3010218346"/>
                    </a:ext>
                  </a:extLst>
                </a:gridCol>
              </a:tblGrid>
              <a:tr h="297180">
                <a:tc>
                  <a:txBody>
                    <a:bodyPr/>
                    <a:lstStyle/>
                    <a:p>
                      <a:endParaRPr lang="de-CH" sz="1500"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de-CH" sz="1500" dirty="0">
                          <a:solidFill>
                            <a:schemeClr val="tx1"/>
                          </a:solidFill>
                          <a:latin typeface="Arial" panose="020B0604020202020204" pitchFamily="34" charset="0"/>
                          <a:cs typeface="Arial" panose="020B0604020202020204" pitchFamily="34" charset="0"/>
                        </a:rPr>
                        <a:t>Dotationskapital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de-CH" sz="1500" dirty="0">
                          <a:solidFill>
                            <a:schemeClr val="tx1"/>
                          </a:solidFill>
                          <a:latin typeface="Arial" panose="020B0604020202020204" pitchFamily="34" charset="0"/>
                          <a:cs typeface="Arial" panose="020B0604020202020204" pitchFamily="34" charset="0"/>
                        </a:rPr>
                        <a:t>Betriebsbeiträge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de-CH" sz="1500">
                          <a:solidFill>
                            <a:schemeClr val="tx1"/>
                          </a:solidFill>
                          <a:latin typeface="Arial" panose="020B0604020202020204" pitchFamily="34" charset="0"/>
                          <a:cs typeface="Arial" panose="020B0604020202020204" pitchFamily="34" charset="0"/>
                        </a:rPr>
                        <a:t>Darlehen</a:t>
                      </a:r>
                      <a:endParaRPr lang="de-CH" sz="15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de-CH" sz="1500" b="0" dirty="0">
                          <a:solidFill>
                            <a:schemeClr val="tx1"/>
                          </a:solidFill>
                          <a:latin typeface="Arial" panose="020B0604020202020204" pitchFamily="34" charset="0"/>
                          <a:cs typeface="Arial" panose="020B0604020202020204" pitchFamily="34" charset="0"/>
                        </a:rPr>
                        <a:t>Total</a:t>
                      </a:r>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706320"/>
                  </a:ext>
                </a:extLst>
              </a:tr>
              <a:tr h="1440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500" i="1" dirty="0">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500" i="1" dirty="0">
                          <a:latin typeface="Arial" panose="020B0604020202020204" pitchFamily="34" charset="0"/>
                          <a:cs typeface="Arial" panose="020B0604020202020204" pitchFamily="34" charset="0"/>
                        </a:rPr>
                        <a:t>Startkapital; Kauf Mobiliar, Fahr-zeuge und Gerät-</a:t>
                      </a:r>
                      <a:r>
                        <a:rPr lang="de-CH" sz="1500" i="1" dirty="0" err="1">
                          <a:latin typeface="Arial" panose="020B0604020202020204" pitchFamily="34" charset="0"/>
                          <a:cs typeface="Arial" panose="020B0604020202020204" pitchFamily="34" charset="0"/>
                        </a:rPr>
                        <a:t>schaften</a:t>
                      </a:r>
                      <a:r>
                        <a:rPr lang="de-CH" sz="1500" i="1" dirty="0">
                          <a:latin typeface="Arial" panose="020B0604020202020204" pitchFamily="34" charset="0"/>
                          <a:cs typeface="Arial" panose="020B0604020202020204" pitchFamily="34" charset="0"/>
                        </a:rPr>
                        <a:t> aus der SGO </a:t>
                      </a:r>
                      <a:r>
                        <a:rPr lang="de-CH" sz="1500" i="1" dirty="0">
                          <a:solidFill>
                            <a:srgbClr val="C00000"/>
                          </a:solidFill>
                          <a:latin typeface="Arial" panose="020B0604020202020204" pitchFamily="34" charset="0"/>
                          <a:cs typeface="Arial" panose="020B0604020202020204" pitchFamily="34" charset="0"/>
                        </a:rPr>
                        <a:t>(Anlagevermögen)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500" i="1" dirty="0">
                          <a:latin typeface="Arial" panose="020B0604020202020204" pitchFamily="34" charset="0"/>
                          <a:cs typeface="Arial" panose="020B0604020202020204" pitchFamily="34" charset="0"/>
                        </a:rPr>
                        <a:t>Betriebs- oder Defizitbeiträge</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500" i="1" kern="1200" dirty="0">
                          <a:solidFill>
                            <a:srgbClr val="C00000"/>
                          </a:solidFill>
                          <a:latin typeface="Arial" panose="020B0604020202020204" pitchFamily="34" charset="0"/>
                          <a:ea typeface="+mn-ea"/>
                          <a:cs typeface="Arial" panose="020B0604020202020204" pitchFamily="34" charset="0"/>
                        </a:rPr>
                        <a:t>(Leistungsverein- </a:t>
                      </a:r>
                      <a:r>
                        <a:rPr lang="de-CH" sz="1500" i="1" kern="1200" dirty="0" err="1">
                          <a:solidFill>
                            <a:srgbClr val="C00000"/>
                          </a:solidFill>
                          <a:latin typeface="Arial" panose="020B0604020202020204" pitchFamily="34" charset="0"/>
                          <a:ea typeface="+mn-ea"/>
                          <a:cs typeface="Arial" panose="020B0604020202020204" pitchFamily="34" charset="0"/>
                        </a:rPr>
                        <a:t>barungen</a:t>
                      </a:r>
                      <a:r>
                        <a:rPr lang="de-CH" sz="1500" i="1" kern="1200" dirty="0">
                          <a:solidFill>
                            <a:srgbClr val="C00000"/>
                          </a:solidFill>
                          <a:latin typeface="Arial" panose="020B0604020202020204" pitchFamily="34" charset="0"/>
                          <a:ea typeface="+mn-ea"/>
                          <a:cs typeface="Arial" panose="020B0604020202020204" pitchFamily="34" charset="0"/>
                        </a:rPr>
                        <a: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de-CH" sz="1500" i="1" dirty="0">
                          <a:latin typeface="Arial" panose="020B0604020202020204" pitchFamily="34" charset="0"/>
                          <a:cs typeface="Arial" panose="020B0604020202020204" pitchFamily="34" charset="0"/>
                        </a:rPr>
                        <a:t>Sicherung Liquidität in der Startphase</a:t>
                      </a:r>
                    </a:p>
                    <a:p>
                      <a:r>
                        <a:rPr lang="de-CH" sz="1500" i="1" dirty="0">
                          <a:solidFill>
                            <a:srgbClr val="C00000"/>
                          </a:solidFill>
                          <a:latin typeface="Arial" panose="020B0604020202020204" pitchFamily="34" charset="0"/>
                          <a:cs typeface="Arial" panose="020B0604020202020204" pitchFamily="34" charset="0"/>
                        </a:rPr>
                        <a:t>(Laufzeit 2 Jahre)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CH" sz="1500" i="1"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8070878"/>
                  </a:ext>
                </a:extLst>
              </a:tr>
              <a:tr h="297180">
                <a:tc>
                  <a:txBody>
                    <a:bodyPr/>
                    <a:lstStyle/>
                    <a:p>
                      <a:r>
                        <a:rPr lang="de-CH" sz="1500" dirty="0">
                          <a:solidFill>
                            <a:srgbClr val="C00000"/>
                          </a:solidFill>
                          <a:latin typeface="Arial" panose="020B0604020202020204" pitchFamily="34" charset="0"/>
                          <a:cs typeface="Arial" panose="020B0604020202020204" pitchFamily="34" charset="0"/>
                          <a:sym typeface="Wingdings 2" panose="05020102010507070707" pitchFamily="18" charset="2"/>
                        </a:rPr>
                        <a:t></a:t>
                      </a:r>
                      <a:r>
                        <a:rPr lang="de-CH" sz="1500" dirty="0">
                          <a:latin typeface="Arial" panose="020B0604020202020204" pitchFamily="34" charset="0"/>
                          <a:cs typeface="Arial" panose="020B0604020202020204" pitchFamily="34" charset="0"/>
                          <a:sym typeface="Wingdings 2" panose="05020102010507070707" pitchFamily="18" charset="2"/>
                        </a:rPr>
                        <a:t> </a:t>
                      </a:r>
                      <a:r>
                        <a:rPr lang="de-CH" sz="1500" dirty="0">
                          <a:latin typeface="Arial" panose="020B0604020202020204" pitchFamily="34" charset="0"/>
                          <a:cs typeface="Arial" panose="020B0604020202020204" pitchFamily="34" charset="0"/>
                        </a:rPr>
                        <a:t>«Sanadura»</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CH" sz="1500" dirty="0">
                          <a:latin typeface="Arial" panose="020B0604020202020204" pitchFamily="34" charset="0"/>
                          <a:cs typeface="Arial" panose="020B0604020202020204" pitchFamily="34" charset="0"/>
                        </a:rPr>
                        <a:t>2 500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CH" sz="1500" dirty="0">
                          <a:latin typeface="Arial" panose="020B0604020202020204" pitchFamily="34" charset="0"/>
                          <a:cs typeface="Arial" panose="020B0604020202020204" pitchFamily="34" charset="0"/>
                        </a:rPr>
                        <a:t>500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de-CH" sz="15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CH" sz="1500" dirty="0">
                          <a:latin typeface="Arial" panose="020B0604020202020204" pitchFamily="34" charset="0"/>
                          <a:cs typeface="Arial" panose="020B0604020202020204" pitchFamily="34" charset="0"/>
                        </a:rPr>
                        <a:t>3 000</a:t>
                      </a: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1703482"/>
                  </a:ext>
                </a:extLst>
              </a:tr>
              <a:tr h="297180">
                <a:tc>
                  <a:txBody>
                    <a:bodyPr/>
                    <a:lstStyle/>
                    <a:p>
                      <a:r>
                        <a:rPr lang="de-CH" sz="1500" dirty="0">
                          <a:solidFill>
                            <a:srgbClr val="C00000"/>
                          </a:solidFill>
                          <a:latin typeface="Arial" panose="020B0604020202020204" pitchFamily="34" charset="0"/>
                          <a:cs typeface="Arial" panose="020B0604020202020204" pitchFamily="34" charset="0"/>
                          <a:sym typeface="Wingdings 2" panose="05020102010507070707" pitchFamily="18" charset="2"/>
                        </a:rPr>
                        <a:t></a:t>
                      </a:r>
                      <a:r>
                        <a:rPr lang="de-CH" sz="1500" dirty="0">
                          <a:latin typeface="Arial" panose="020B0604020202020204" pitchFamily="34" charset="0"/>
                          <a:cs typeface="Arial" panose="020B0604020202020204" pitchFamily="34" charset="0"/>
                          <a:sym typeface="Wingdings 2" panose="05020102010507070707" pitchFamily="18" charset="2"/>
                        </a:rPr>
                        <a:t> </a:t>
                      </a:r>
                      <a:r>
                        <a:rPr lang="de-CH" sz="1500" dirty="0">
                          <a:latin typeface="Arial" panose="020B0604020202020204" pitchFamily="34" charset="0"/>
                          <a:cs typeface="Arial" panose="020B0604020202020204" pitchFamily="34" charset="0"/>
                        </a:rPr>
                        <a:t>LV Spital</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de-CH" sz="15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CH" sz="1500" dirty="0">
                          <a:latin typeface="Arial" panose="020B0604020202020204" pitchFamily="34" charset="0"/>
                          <a:cs typeface="Arial" panose="020B0604020202020204" pitchFamily="34" charset="0"/>
                        </a:rPr>
                        <a:t>6 500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de-CH" sz="1500" b="0" dirty="0">
                          <a:latin typeface="Arial" panose="020B0604020202020204" pitchFamily="34" charset="0"/>
                          <a:cs typeface="Arial" panose="020B0604020202020204" pitchFamily="34" charset="0"/>
                        </a:rPr>
                        <a:t> * 3 500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CH" sz="1500" dirty="0">
                          <a:latin typeface="Arial" panose="020B0604020202020204" pitchFamily="34" charset="0"/>
                          <a:cs typeface="Arial" panose="020B0604020202020204" pitchFamily="34" charset="0"/>
                        </a:rPr>
                        <a:t>10 000</a:t>
                      </a: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7709967"/>
                  </a:ext>
                </a:extLst>
              </a:tr>
              <a:tr h="297180">
                <a:tc>
                  <a:txBody>
                    <a:bodyPr/>
                    <a:lstStyle/>
                    <a:p>
                      <a:r>
                        <a:rPr lang="de-CH" sz="1500" dirty="0">
                          <a:solidFill>
                            <a:srgbClr val="C00000"/>
                          </a:solidFill>
                          <a:latin typeface="Arial" panose="020B0604020202020204" pitchFamily="34" charset="0"/>
                          <a:cs typeface="Arial" panose="020B0604020202020204" pitchFamily="34" charset="0"/>
                          <a:sym typeface="Wingdings 2" panose="05020102010507070707" pitchFamily="18" charset="2"/>
                        </a:rPr>
                        <a:t></a:t>
                      </a:r>
                      <a:r>
                        <a:rPr lang="de-CH" sz="1500" dirty="0">
                          <a:latin typeface="Arial" panose="020B0604020202020204" pitchFamily="34" charset="0"/>
                          <a:cs typeface="Arial" panose="020B0604020202020204" pitchFamily="34" charset="0"/>
                          <a:sym typeface="Wingdings 2" panose="05020102010507070707" pitchFamily="18" charset="2"/>
                        </a:rPr>
                        <a:t> </a:t>
                      </a:r>
                      <a:r>
                        <a:rPr lang="de-CH" sz="1500" dirty="0">
                          <a:latin typeface="Arial" panose="020B0604020202020204" pitchFamily="34" charset="0"/>
                          <a:cs typeface="Arial" panose="020B0604020202020204" pitchFamily="34" charset="0"/>
                        </a:rPr>
                        <a:t>LV Alterszentren</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de-CH" sz="15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CH" sz="1500" dirty="0">
                          <a:latin typeface="Arial" panose="020B0604020202020204" pitchFamily="34" charset="0"/>
                          <a:cs typeface="Arial" panose="020B0604020202020204" pitchFamily="34" charset="0"/>
                        </a:rPr>
                        <a:t>1 200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de-CH" sz="1500" dirty="0">
                          <a:latin typeface="Arial" panose="020B0604020202020204" pitchFamily="34" charset="0"/>
                          <a:cs typeface="Arial" panose="020B0604020202020204" pitchFamily="34" charset="0"/>
                        </a:rPr>
                        <a:t> 4 000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CH" sz="1500" dirty="0">
                          <a:latin typeface="Arial" panose="020B0604020202020204" pitchFamily="34" charset="0"/>
                          <a:cs typeface="Arial" panose="020B0604020202020204" pitchFamily="34" charset="0"/>
                        </a:rPr>
                        <a:t>5 200</a:t>
                      </a: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3177328"/>
                  </a:ext>
                </a:extLst>
              </a:tr>
              <a:tr h="297180">
                <a:tc>
                  <a:txBody>
                    <a:bodyPr/>
                    <a:lstStyle/>
                    <a:p>
                      <a:r>
                        <a:rPr lang="de-CH" sz="1500" dirty="0">
                          <a:solidFill>
                            <a:srgbClr val="C00000"/>
                          </a:solidFill>
                          <a:latin typeface="Arial" panose="020B0604020202020204" pitchFamily="34" charset="0"/>
                          <a:cs typeface="Arial" panose="020B0604020202020204" pitchFamily="34" charset="0"/>
                          <a:sym typeface="Wingdings 2" panose="05020102010507070707" pitchFamily="18" charset="2"/>
                        </a:rPr>
                        <a:t> </a:t>
                      </a:r>
                      <a:r>
                        <a:rPr lang="de-CH" sz="1500" dirty="0">
                          <a:latin typeface="Arial" panose="020B0604020202020204" pitchFamily="34" charset="0"/>
                          <a:cs typeface="Arial" panose="020B0604020202020204" pitchFamily="34" charset="0"/>
                        </a:rPr>
                        <a:t>LV Spitex</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de-CH" sz="15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CH" sz="1500" dirty="0">
                          <a:latin typeface="Arial" panose="020B0604020202020204" pitchFamily="34" charset="0"/>
                          <a:cs typeface="Arial" panose="020B0604020202020204" pitchFamily="34" charset="0"/>
                        </a:rPr>
                        <a:t>350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de-CH" sz="1500" dirty="0">
                          <a:latin typeface="Arial" panose="020B0604020202020204" pitchFamily="34" charset="0"/>
                          <a:cs typeface="Arial" panose="020B0604020202020204" pitchFamily="34" charset="0"/>
                        </a:rPr>
                        <a:t> 1 000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de-CH" sz="1500" dirty="0">
                          <a:latin typeface="Arial" panose="020B0604020202020204" pitchFamily="34" charset="0"/>
                          <a:cs typeface="Arial" panose="020B0604020202020204" pitchFamily="34" charset="0"/>
                        </a:rPr>
                        <a:t>1 350</a:t>
                      </a: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4689783"/>
                  </a:ext>
                </a:extLst>
              </a:tr>
              <a:tr h="297180">
                <a:tc>
                  <a:txBody>
                    <a:bodyPr/>
                    <a:lstStyle/>
                    <a:p>
                      <a:r>
                        <a:rPr lang="de-CH" sz="1500" dirty="0">
                          <a:latin typeface="Arial" panose="020B0604020202020204" pitchFamily="34" charset="0"/>
                          <a:cs typeface="Arial" panose="020B0604020202020204" pitchFamily="34" charset="0"/>
                        </a:rPr>
                        <a:t>Total</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a:r>
                        <a:rPr lang="de-CH" sz="1500" b="0" dirty="0">
                          <a:latin typeface="Arial" panose="020B0604020202020204" pitchFamily="34" charset="0"/>
                          <a:cs typeface="Arial" panose="020B0604020202020204" pitchFamily="34" charset="0"/>
                        </a:rPr>
                        <a:t>2 500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a:r>
                        <a:rPr lang="de-CH" sz="1500" b="1" dirty="0">
                          <a:latin typeface="Arial" panose="020B0604020202020204" pitchFamily="34" charset="0"/>
                          <a:cs typeface="Arial" panose="020B0604020202020204" pitchFamily="34" charset="0"/>
                        </a:rPr>
                        <a:t>8 550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algn="r"/>
                      <a:r>
                        <a:rPr lang="de-CH" sz="1500" b="0" dirty="0">
                          <a:latin typeface="Arial" panose="020B0604020202020204" pitchFamily="34" charset="0"/>
                          <a:cs typeface="Arial" panose="020B0604020202020204" pitchFamily="34" charset="0"/>
                        </a:rPr>
                        <a:t>8 500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a:r>
                        <a:rPr lang="de-CH" sz="1500" b="0" dirty="0">
                          <a:latin typeface="Arial" panose="020B0604020202020204" pitchFamily="34" charset="0"/>
                          <a:cs typeface="Arial" panose="020B0604020202020204" pitchFamily="34" charset="0"/>
                        </a:rPr>
                        <a:t>19 550</a:t>
                      </a: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913229264"/>
                  </a:ext>
                </a:extLst>
              </a:tr>
            </a:tbl>
          </a:graphicData>
        </a:graphic>
      </p:graphicFrame>
      <p:sp>
        <p:nvSpPr>
          <p:cNvPr id="3" name="Textfeld 2">
            <a:extLst>
              <a:ext uri="{FF2B5EF4-FFF2-40B4-BE49-F238E27FC236}">
                <a16:creationId xmlns:a16="http://schemas.microsoft.com/office/drawing/2014/main" id="{9B90DC1B-0D6B-0F0F-8E8C-DC3DE351F0E0}"/>
              </a:ext>
            </a:extLst>
          </p:cNvPr>
          <p:cNvSpPr txBox="1"/>
          <p:nvPr/>
        </p:nvSpPr>
        <p:spPr>
          <a:xfrm>
            <a:off x="5934075" y="3496078"/>
            <a:ext cx="1457325" cy="276999"/>
          </a:xfrm>
          <a:prstGeom prst="rect">
            <a:avLst/>
          </a:prstGeom>
          <a:noFill/>
        </p:spPr>
        <p:txBody>
          <a:bodyPr wrap="square" rtlCol="0">
            <a:spAutoFit/>
          </a:bodyPr>
          <a:lstStyle/>
          <a:p>
            <a:pPr defTabSz="685800" fontAlgn="auto">
              <a:spcBef>
                <a:spcPts val="0"/>
              </a:spcBef>
              <a:spcAft>
                <a:spcPts val="0"/>
              </a:spcAft>
            </a:pPr>
            <a:r>
              <a:rPr lang="de-CH" sz="1200" i="1" dirty="0">
                <a:solidFill>
                  <a:srgbClr val="000000"/>
                </a:solidFill>
                <a:latin typeface="Arial" panose="020B0604020202020204" pitchFamily="34" charset="0"/>
                <a:cs typeface="Arial" panose="020B0604020202020204" pitchFamily="34" charset="0"/>
              </a:rPr>
              <a:t>* 0.5% Verzinsung</a:t>
            </a:r>
          </a:p>
        </p:txBody>
      </p:sp>
    </p:spTree>
    <p:extLst>
      <p:ext uri="{BB962C8B-B14F-4D97-AF65-F5344CB8AC3E}">
        <p14:creationId xmlns:p14="http://schemas.microsoft.com/office/powerpoint/2010/main" val="519442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A4906-8A08-7E08-6A2B-418A7C81114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37E425-089D-3966-7F10-FF8E38676C09}"/>
              </a:ext>
            </a:extLst>
          </p:cNvPr>
          <p:cNvSpPr>
            <a:spLocks noGrp="1"/>
          </p:cNvSpPr>
          <p:nvPr>
            <p:ph type="title"/>
          </p:nvPr>
        </p:nvSpPr>
        <p:spPr/>
        <p:txBody>
          <a:bodyPr>
            <a:normAutofit/>
          </a:bodyPr>
          <a:lstStyle/>
          <a:p>
            <a:r>
              <a:rPr lang="de-CH" dirty="0"/>
              <a:t>Finanzbedarf nach </a:t>
            </a:r>
            <a:r>
              <a:rPr lang="de-CH" dirty="0" err="1"/>
              <a:t>regionenschlüssel</a:t>
            </a:r>
            <a:r>
              <a:rPr lang="de-CH" dirty="0"/>
              <a:t> </a:t>
            </a:r>
            <a:r>
              <a:rPr lang="de-CH" sz="1500" dirty="0"/>
              <a:t>in CHF</a:t>
            </a:r>
          </a:p>
        </p:txBody>
      </p:sp>
      <p:pic>
        <p:nvPicPr>
          <p:cNvPr id="11" name="Grafik 10" descr="Ein Bild, das Text, Screenshot, Zahl, Schrift enthält.&#10;&#10;KI-generierte Inhalte können fehlerhaft sein.">
            <a:extLst>
              <a:ext uri="{FF2B5EF4-FFF2-40B4-BE49-F238E27FC236}">
                <a16:creationId xmlns:a16="http://schemas.microsoft.com/office/drawing/2014/main" id="{C44F7574-6043-BCCB-BD6C-8FECA3441C85}"/>
              </a:ext>
            </a:extLst>
          </p:cNvPr>
          <p:cNvPicPr>
            <a:picLocks noChangeAspect="1"/>
          </p:cNvPicPr>
          <p:nvPr/>
        </p:nvPicPr>
        <p:blipFill>
          <a:blip r:embed="rId3"/>
          <a:stretch>
            <a:fillRect/>
          </a:stretch>
        </p:blipFill>
        <p:spPr>
          <a:xfrm>
            <a:off x="89756" y="1844824"/>
            <a:ext cx="8964488" cy="4174507"/>
          </a:xfrm>
          <a:prstGeom prst="rect">
            <a:avLst/>
          </a:prstGeom>
        </p:spPr>
      </p:pic>
    </p:spTree>
    <p:extLst>
      <p:ext uri="{BB962C8B-B14F-4D97-AF65-F5344CB8AC3E}">
        <p14:creationId xmlns:p14="http://schemas.microsoft.com/office/powerpoint/2010/main" val="1842176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478C0"/>
        </a:solidFill>
        <a:effectLst/>
      </p:bgPr>
    </p:bg>
    <p:spTree>
      <p:nvGrpSpPr>
        <p:cNvPr id="1" name="">
          <a:extLst>
            <a:ext uri="{FF2B5EF4-FFF2-40B4-BE49-F238E27FC236}">
              <a16:creationId xmlns:a16="http://schemas.microsoft.com/office/drawing/2014/main" id="{348C830E-A57E-7A1B-DC8B-273EB746CA5E}"/>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04E6653-E834-DA63-C8ED-006FD66EF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sto MT"/>
            </a:endParaRPr>
          </a:p>
        </p:txBody>
      </p:sp>
      <p:sp>
        <p:nvSpPr>
          <p:cNvPr id="20" name="Rectangle 19">
            <a:extLst>
              <a:ext uri="{FF2B5EF4-FFF2-40B4-BE49-F238E27FC236}">
                <a16:creationId xmlns:a16="http://schemas.microsoft.com/office/drawing/2014/main" id="{84C56348-4BA3-D3C1-21F2-3802BA644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730" y="860654"/>
            <a:ext cx="9141714" cy="1776650"/>
          </a:xfrm>
          <a:prstGeom prst="rect">
            <a:avLst/>
          </a:prstGeom>
          <a:gradFill>
            <a:gsLst>
              <a:gs pos="42000">
                <a:srgbClr val="000000">
                  <a:alpha val="16000"/>
                </a:srgbClr>
              </a:gs>
              <a:gs pos="0">
                <a:srgbClr val="000000">
                  <a:alpha val="0"/>
                </a:srgbClr>
              </a:gs>
              <a:gs pos="100000">
                <a:srgbClr val="000000">
                  <a:alpha val="2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sto MT"/>
            </a:endParaRPr>
          </a:p>
        </p:txBody>
      </p:sp>
      <p:sp>
        <p:nvSpPr>
          <p:cNvPr id="2" name="Titel 1">
            <a:extLst>
              <a:ext uri="{FF2B5EF4-FFF2-40B4-BE49-F238E27FC236}">
                <a16:creationId xmlns:a16="http://schemas.microsoft.com/office/drawing/2014/main" id="{BB39D6A1-895A-DA93-E0B1-3AAAF7D51A44}"/>
              </a:ext>
            </a:extLst>
          </p:cNvPr>
          <p:cNvSpPr>
            <a:spLocks noGrp="1"/>
          </p:cNvSpPr>
          <p:nvPr>
            <p:ph type="ctrTitle"/>
          </p:nvPr>
        </p:nvSpPr>
        <p:spPr>
          <a:xfrm>
            <a:off x="528066" y="1511069"/>
            <a:ext cx="7429500" cy="2903357"/>
          </a:xfrm>
        </p:spPr>
        <p:txBody>
          <a:bodyPr>
            <a:normAutofit/>
          </a:bodyPr>
          <a:lstStyle/>
          <a:p>
            <a:r>
              <a:rPr lang="de-CH" sz="4500" b="1" dirty="0">
                <a:solidFill>
                  <a:srgbClr val="FFFFFF"/>
                </a:solidFill>
              </a:rPr>
              <a:t>Neuaufstellung der Gesundheitsversorgung Oberengadin</a:t>
            </a:r>
          </a:p>
        </p:txBody>
      </p:sp>
      <p:cxnSp>
        <p:nvCxnSpPr>
          <p:cNvPr id="22" name="Straight Connector 21">
            <a:extLst>
              <a:ext uri="{FF2B5EF4-FFF2-40B4-BE49-F238E27FC236}">
                <a16:creationId xmlns:a16="http://schemas.microsoft.com/office/drawing/2014/main" id="{688A804A-A59D-8E4F-2851-B8359DB0B6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0075" y="1400175"/>
            <a:ext cx="794385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B8AE677-27F8-C1C2-BC09-0FC1B0ACE3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0" y="4523254"/>
            <a:ext cx="9141714" cy="1477496"/>
          </a:xfrm>
          <a:prstGeom prst="rect">
            <a:avLst/>
          </a:prstGeom>
          <a:gradFill>
            <a:gsLst>
              <a:gs pos="42000">
                <a:srgbClr val="000000">
                  <a:alpha val="14000"/>
                </a:srgbClr>
              </a:gs>
              <a:gs pos="0">
                <a:srgbClr val="000000">
                  <a:alpha val="0"/>
                </a:srgbClr>
              </a:gs>
              <a:gs pos="100000">
                <a:srgbClr val="000000">
                  <a:alpha val="3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sto MT"/>
            </a:endParaRPr>
          </a:p>
        </p:txBody>
      </p:sp>
      <p:sp>
        <p:nvSpPr>
          <p:cNvPr id="3" name="Untertitel 2">
            <a:extLst>
              <a:ext uri="{FF2B5EF4-FFF2-40B4-BE49-F238E27FC236}">
                <a16:creationId xmlns:a16="http://schemas.microsoft.com/office/drawing/2014/main" id="{AF68BF44-2EE3-C0F7-EE73-D96ACC080C92}"/>
              </a:ext>
            </a:extLst>
          </p:cNvPr>
          <p:cNvSpPr>
            <a:spLocks noGrp="1"/>
          </p:cNvSpPr>
          <p:nvPr>
            <p:ph type="subTitle" idx="1"/>
          </p:nvPr>
        </p:nvSpPr>
        <p:spPr>
          <a:xfrm>
            <a:off x="528066" y="3934777"/>
            <a:ext cx="6908320" cy="1265873"/>
          </a:xfrm>
        </p:spPr>
        <p:txBody>
          <a:bodyPr>
            <a:normAutofit fontScale="92500" lnSpcReduction="20000"/>
          </a:bodyPr>
          <a:lstStyle/>
          <a:p>
            <a:r>
              <a:rPr lang="de-CH" sz="1950" dirty="0">
                <a:solidFill>
                  <a:srgbClr val="FFFFFF"/>
                </a:solidFill>
                <a:latin typeface="Arial" panose="020B0604020202020204" pitchFamily="34" charset="0"/>
                <a:cs typeface="Arial" panose="020B0604020202020204" pitchFamily="34" charset="0"/>
              </a:rPr>
              <a:t>Abstimmung über die Gründung der öffentlich-rechtlichen Anstalt «Sanadura» samt Leistungsvereinbarungen.</a:t>
            </a:r>
          </a:p>
          <a:p>
            <a:endParaRPr lang="de-CH" b="1" dirty="0">
              <a:solidFill>
                <a:srgbClr val="FFFFFF"/>
              </a:solidFill>
              <a:latin typeface="Arial" panose="020B0604020202020204" pitchFamily="34" charset="0"/>
              <a:cs typeface="Arial" panose="020B0604020202020204" pitchFamily="34" charset="0"/>
            </a:endParaRPr>
          </a:p>
          <a:p>
            <a:r>
              <a:rPr lang="de-CH" sz="1650" dirty="0">
                <a:solidFill>
                  <a:srgbClr val="FFFFFF"/>
                </a:solidFill>
                <a:latin typeface="Arial" panose="020B0604020202020204" pitchFamily="34" charset="0"/>
                <a:cs typeface="Arial" panose="020B0604020202020204" pitchFamily="34" charset="0"/>
              </a:rPr>
              <a:t>Version 22.01.2026</a:t>
            </a:r>
          </a:p>
        </p:txBody>
      </p:sp>
      <p:cxnSp>
        <p:nvCxnSpPr>
          <p:cNvPr id="26" name="Straight Connector 25">
            <a:extLst>
              <a:ext uri="{FF2B5EF4-FFF2-40B4-BE49-F238E27FC236}">
                <a16:creationId xmlns:a16="http://schemas.microsoft.com/office/drawing/2014/main" id="{524965C5-E34A-3E58-245F-BB519C5081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0075" y="5457825"/>
            <a:ext cx="7943850" cy="0"/>
          </a:xfrm>
          <a:prstGeom prst="line">
            <a:avLst/>
          </a:prstGeom>
          <a:ln w="1270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844199"/>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372A9-4C97-5389-54E7-924C80EDC78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54CE30F-A606-CDD8-F39A-AF5CFABEB588}"/>
              </a:ext>
            </a:extLst>
          </p:cNvPr>
          <p:cNvSpPr>
            <a:spLocks noGrp="1"/>
          </p:cNvSpPr>
          <p:nvPr>
            <p:ph type="title"/>
          </p:nvPr>
        </p:nvSpPr>
        <p:spPr/>
        <p:txBody>
          <a:bodyPr/>
          <a:lstStyle/>
          <a:p>
            <a:r>
              <a:rPr lang="de-CH"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Traktandum 3 – Zukunft Spital Oberengadin</a:t>
            </a:r>
          </a:p>
        </p:txBody>
      </p:sp>
      <p:sp>
        <p:nvSpPr>
          <p:cNvPr id="3" name="Inhaltsplatzhalter 2">
            <a:extLst>
              <a:ext uri="{FF2B5EF4-FFF2-40B4-BE49-F238E27FC236}">
                <a16:creationId xmlns:a16="http://schemas.microsoft.com/office/drawing/2014/main" id="{EC9D518A-2C41-C685-808C-D7375867F878}"/>
              </a:ext>
            </a:extLst>
          </p:cNvPr>
          <p:cNvSpPr>
            <a:spLocks noGrp="1"/>
          </p:cNvSpPr>
          <p:nvPr>
            <p:ph idx="1"/>
          </p:nvPr>
        </p:nvSpPr>
        <p:spPr>
          <a:xfrm>
            <a:off x="179512" y="1628800"/>
            <a:ext cx="8641109" cy="2736304"/>
          </a:xfrm>
        </p:spPr>
        <p:txBody>
          <a:bodyPr/>
          <a:lstStyle/>
          <a:p>
            <a:pPr marL="182563" lvl="2" indent="625475">
              <a:spcBef>
                <a:spcPct val="0"/>
              </a:spcBef>
              <a:buFont typeface="Wingdings" pitchFamily="2" charset="2"/>
              <a:buChar char="Ø"/>
              <a:defRPr/>
            </a:pPr>
            <a:r>
              <a:rPr lang="de-CH" sz="4800" dirty="0"/>
              <a:t> </a:t>
            </a:r>
            <a:r>
              <a:rPr lang="de-CH"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Antrag des Gemeindevorstandes</a:t>
            </a:r>
          </a:p>
        </p:txBody>
      </p:sp>
      <p:pic>
        <p:nvPicPr>
          <p:cNvPr id="1026" name="Picture 2">
            <a:extLst>
              <a:ext uri="{FF2B5EF4-FFF2-40B4-BE49-F238E27FC236}">
                <a16:creationId xmlns:a16="http://schemas.microsoft.com/office/drawing/2014/main" id="{A9121705-F6F8-92D5-F76A-EAFB51D3B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4" y="6397624"/>
            <a:ext cx="15843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a:extLst>
              <a:ext uri="{FF2B5EF4-FFF2-40B4-BE49-F238E27FC236}">
                <a16:creationId xmlns:a16="http://schemas.microsoft.com/office/drawing/2014/main" id="{F7939AD7-6F4F-CE66-CDBF-6545BAE75C3C}"/>
              </a:ext>
            </a:extLst>
          </p:cNvPr>
          <p:cNvSpPr txBox="1"/>
          <p:nvPr/>
        </p:nvSpPr>
        <p:spPr>
          <a:xfrm>
            <a:off x="251556" y="2610683"/>
            <a:ext cx="8497019" cy="2739211"/>
          </a:xfrm>
          <a:prstGeom prst="rect">
            <a:avLst/>
          </a:prstGeom>
          <a:noFill/>
        </p:spPr>
        <p:txBody>
          <a:bodyPr wrap="square" rtlCol="0">
            <a:spAutoFit/>
          </a:bodyPr>
          <a:lstStyle/>
          <a:p>
            <a:pPr marL="342900" indent="-342900" algn="just">
              <a:spcAft>
                <a:spcPts val="600"/>
              </a:spcAft>
              <a:buFont typeface="+mj-lt"/>
              <a:buAutoNum type="arabicPeriod"/>
            </a:pPr>
            <a:r>
              <a:rPr lang="de-DE" dirty="0"/>
              <a:t>Zustimmung zum Gesetz über die </a:t>
            </a:r>
            <a:r>
              <a:rPr lang="de-DE" b="1" dirty="0"/>
              <a:t>Gründung der öffentlich-rechtlichen Anstalt «</a:t>
            </a:r>
            <a:r>
              <a:rPr lang="de-DE" b="1" dirty="0" err="1"/>
              <a:t>Sanadura</a:t>
            </a:r>
            <a:r>
              <a:rPr lang="de-DE" b="1" dirty="0"/>
              <a:t>» </a:t>
            </a:r>
            <a:r>
              <a:rPr lang="de-DE" dirty="0"/>
              <a:t>mit einem Gemeindeanteil von CHF 175‘500.00 am Dotationskapital sowie einem Gemeindeanteil von CHF 35‘100.00 am Betriebsbeitrag. </a:t>
            </a:r>
          </a:p>
          <a:p>
            <a:pPr marL="342900" indent="-342900" algn="just">
              <a:spcAft>
                <a:spcPts val="600"/>
              </a:spcAft>
              <a:buFont typeface="+mj-lt"/>
              <a:buAutoNum type="arabicPeriod"/>
            </a:pPr>
            <a:endParaRPr lang="de-DE" dirty="0"/>
          </a:p>
          <a:p>
            <a:pPr marL="342900" indent="-342900" algn="just">
              <a:spcAft>
                <a:spcPts val="600"/>
              </a:spcAft>
              <a:buFont typeface="+mj-lt"/>
              <a:buAutoNum type="arabicPeriod"/>
            </a:pPr>
            <a:r>
              <a:rPr lang="de-DE" dirty="0"/>
              <a:t>Zustimmung zur </a:t>
            </a:r>
            <a:r>
              <a:rPr lang="de-DE" b="1" dirty="0"/>
              <a:t>Leistungsvereinbarung</a:t>
            </a:r>
            <a:r>
              <a:rPr lang="de-DE" dirty="0"/>
              <a:t> zwischen der Gemeinde Silvaplana und der öffentlich-rechtlichen Anstalt «</a:t>
            </a:r>
            <a:r>
              <a:rPr lang="de-DE" dirty="0" err="1"/>
              <a:t>Sanadura</a:t>
            </a:r>
            <a:r>
              <a:rPr lang="de-DE" dirty="0"/>
              <a:t>» über die Gewährung eines Beitrags von CHF 456‘300.00 für den </a:t>
            </a:r>
            <a:r>
              <a:rPr lang="de-DE" b="1" dirty="0"/>
              <a:t>Betrieb des Spitals Samedan </a:t>
            </a:r>
            <a:r>
              <a:rPr lang="de-DE" dirty="0"/>
              <a:t>vom 1. April 2026 bis 31. Dezember 2026 sowie CHF 245‘700.00 als Darlehen. </a:t>
            </a:r>
          </a:p>
        </p:txBody>
      </p:sp>
    </p:spTree>
    <p:extLst>
      <p:ext uri="{BB962C8B-B14F-4D97-AF65-F5344CB8AC3E}">
        <p14:creationId xmlns:p14="http://schemas.microsoft.com/office/powerpoint/2010/main" val="1566331259"/>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62E80-92F5-7381-FA6B-94116FEB985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B2F5711-AC23-793F-F1D7-08BC48B5D80A}"/>
              </a:ext>
            </a:extLst>
          </p:cNvPr>
          <p:cNvSpPr>
            <a:spLocks noGrp="1"/>
          </p:cNvSpPr>
          <p:nvPr>
            <p:ph type="title"/>
          </p:nvPr>
        </p:nvSpPr>
        <p:spPr/>
        <p:txBody>
          <a:bodyPr/>
          <a:lstStyle/>
          <a:p>
            <a:r>
              <a:rPr lang="de-CH"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Traktandum 3 – Zukunft Spital Oberengadin</a:t>
            </a:r>
          </a:p>
        </p:txBody>
      </p:sp>
      <p:sp>
        <p:nvSpPr>
          <p:cNvPr id="3" name="Inhaltsplatzhalter 2">
            <a:extLst>
              <a:ext uri="{FF2B5EF4-FFF2-40B4-BE49-F238E27FC236}">
                <a16:creationId xmlns:a16="http://schemas.microsoft.com/office/drawing/2014/main" id="{EE6C8F72-F3AC-A086-2F5C-79AE1FD16787}"/>
              </a:ext>
            </a:extLst>
          </p:cNvPr>
          <p:cNvSpPr>
            <a:spLocks noGrp="1"/>
          </p:cNvSpPr>
          <p:nvPr>
            <p:ph idx="1"/>
          </p:nvPr>
        </p:nvSpPr>
        <p:spPr>
          <a:xfrm>
            <a:off x="179512" y="1628800"/>
            <a:ext cx="8641109" cy="2736304"/>
          </a:xfrm>
        </p:spPr>
        <p:txBody>
          <a:bodyPr/>
          <a:lstStyle/>
          <a:p>
            <a:pPr marL="182563" lvl="2" indent="625475">
              <a:spcBef>
                <a:spcPct val="0"/>
              </a:spcBef>
              <a:buFont typeface="Wingdings" pitchFamily="2" charset="2"/>
              <a:buChar char="Ø"/>
              <a:defRPr/>
            </a:pPr>
            <a:r>
              <a:rPr lang="de-CH" sz="4800" dirty="0"/>
              <a:t> </a:t>
            </a:r>
            <a:r>
              <a:rPr lang="de-CH"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Antrag des Gemeindevorstandes</a:t>
            </a:r>
          </a:p>
        </p:txBody>
      </p:sp>
      <p:pic>
        <p:nvPicPr>
          <p:cNvPr id="1026" name="Picture 2">
            <a:extLst>
              <a:ext uri="{FF2B5EF4-FFF2-40B4-BE49-F238E27FC236}">
                <a16:creationId xmlns:a16="http://schemas.microsoft.com/office/drawing/2014/main" id="{D488D4D3-E2E1-8BAA-E3E6-977EFDD0D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4" y="6397624"/>
            <a:ext cx="15843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a:extLst>
              <a:ext uri="{FF2B5EF4-FFF2-40B4-BE49-F238E27FC236}">
                <a16:creationId xmlns:a16="http://schemas.microsoft.com/office/drawing/2014/main" id="{6A7586B8-08A8-1D87-0446-2678AE40A00F}"/>
              </a:ext>
            </a:extLst>
          </p:cNvPr>
          <p:cNvSpPr txBox="1"/>
          <p:nvPr/>
        </p:nvSpPr>
        <p:spPr>
          <a:xfrm>
            <a:off x="251556" y="2610683"/>
            <a:ext cx="8497019" cy="2739211"/>
          </a:xfrm>
          <a:prstGeom prst="rect">
            <a:avLst/>
          </a:prstGeom>
          <a:noFill/>
        </p:spPr>
        <p:txBody>
          <a:bodyPr wrap="square" rtlCol="0">
            <a:spAutoFit/>
          </a:bodyPr>
          <a:lstStyle/>
          <a:p>
            <a:pPr marL="342900" indent="-342900" algn="just">
              <a:spcAft>
                <a:spcPts val="600"/>
              </a:spcAft>
              <a:buFont typeface="+mj-lt"/>
              <a:buAutoNum type="arabicPeriod" startAt="3"/>
            </a:pPr>
            <a:r>
              <a:rPr lang="de-DE" dirty="0"/>
              <a:t>Zustimmung zur </a:t>
            </a:r>
            <a:r>
              <a:rPr lang="de-DE" b="1" dirty="0"/>
              <a:t>Leistungsvereinbarung</a:t>
            </a:r>
            <a:r>
              <a:rPr lang="de-DE" dirty="0"/>
              <a:t> zwischen der Gemeinde Silvaplana und der öffentlich-rechtlichen Anstalt «</a:t>
            </a:r>
            <a:r>
              <a:rPr lang="de-DE" dirty="0" err="1"/>
              <a:t>Sanadura</a:t>
            </a:r>
            <a:r>
              <a:rPr lang="de-DE" dirty="0"/>
              <a:t>» über die Gewährung eines Beitrags von CHF 84‘240.00 für den </a:t>
            </a:r>
            <a:r>
              <a:rPr lang="de-DE" b="1" dirty="0"/>
              <a:t>Betrieb der Alterszentren </a:t>
            </a:r>
            <a:r>
              <a:rPr lang="de-DE" dirty="0"/>
              <a:t>vom 1. April 2026 bis 31. Dezember 2026 sowie CHF 280‘800.00 als Darlehen. </a:t>
            </a:r>
          </a:p>
          <a:p>
            <a:pPr marL="342900" indent="-342900" algn="just">
              <a:spcAft>
                <a:spcPts val="600"/>
              </a:spcAft>
              <a:buFont typeface="+mj-lt"/>
              <a:buAutoNum type="arabicPeriod" startAt="3"/>
            </a:pPr>
            <a:endParaRPr lang="de-DE" dirty="0"/>
          </a:p>
          <a:p>
            <a:pPr marL="342900" indent="-342900" algn="just">
              <a:spcAft>
                <a:spcPts val="600"/>
              </a:spcAft>
              <a:buFont typeface="+mj-lt"/>
              <a:buAutoNum type="arabicPeriod" startAt="3"/>
            </a:pPr>
            <a:r>
              <a:rPr lang="de-DE" dirty="0"/>
              <a:t>Zustimmung zur </a:t>
            </a:r>
            <a:r>
              <a:rPr lang="de-DE" b="1" dirty="0"/>
              <a:t>Leistungsvereinbarung</a:t>
            </a:r>
            <a:r>
              <a:rPr lang="de-DE" dirty="0"/>
              <a:t> zwischen der Gemeinde Silvaplana und der öffentlich-rechtlichen Anstalt «</a:t>
            </a:r>
            <a:r>
              <a:rPr lang="de-DE" dirty="0" err="1"/>
              <a:t>Sanadura</a:t>
            </a:r>
            <a:r>
              <a:rPr lang="de-DE" dirty="0"/>
              <a:t>» über die Gewährung eines Beitrags von CHF 24‘570.00 für den </a:t>
            </a:r>
            <a:r>
              <a:rPr lang="de-DE" b="1" dirty="0"/>
              <a:t>Betrieb der Spitex </a:t>
            </a:r>
            <a:r>
              <a:rPr lang="de-DE" dirty="0"/>
              <a:t>vom 1. April 2026 bis 31. Dezember 2026 sowie CHF 70‘200.00 als Darlehen.</a:t>
            </a:r>
            <a:endParaRPr lang="de-CH"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33402949"/>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20688"/>
            <a:ext cx="8229600" cy="576064"/>
          </a:xfrm>
        </p:spPr>
        <p:txBody>
          <a:bodyPr/>
          <a:lstStyle/>
          <a:p>
            <a:r>
              <a:rPr lang="de-CH"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Traktandum 6 – Varia </a:t>
            </a:r>
            <a:br>
              <a:rPr lang="de-CH" sz="3200" b="1" dirty="0">
                <a:effectLst>
                  <a:outerShdw blurRad="38100" dist="38100" dir="2700000" algn="tl">
                    <a:srgbClr val="000000">
                      <a:alpha val="43137"/>
                    </a:srgbClr>
                  </a:outerShdw>
                </a:effectLst>
              </a:rPr>
            </a:br>
            <a:endParaRPr lang="de-CH" sz="3200"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574" y="1268760"/>
            <a:ext cx="7668851" cy="5112568"/>
          </a:xfrm>
          <a:prstGeom prst="rect">
            <a:avLst/>
          </a:prstGeom>
        </p:spPr>
      </p:pic>
    </p:spTree>
    <p:extLst>
      <p:ext uri="{BB962C8B-B14F-4D97-AF65-F5344CB8AC3E}">
        <p14:creationId xmlns:p14="http://schemas.microsoft.com/office/powerpoint/2010/main" val="3601864438"/>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6165304"/>
            <a:ext cx="15843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nhaltsplatzhalter 2"/>
          <p:cNvSpPr>
            <a:spLocks noGrp="1"/>
          </p:cNvSpPr>
          <p:nvPr>
            <p:ph idx="1"/>
          </p:nvPr>
        </p:nvSpPr>
        <p:spPr>
          <a:xfrm>
            <a:off x="215516" y="1700808"/>
            <a:ext cx="8712968" cy="4680520"/>
          </a:xfrm>
        </p:spPr>
        <p:txBody>
          <a:bodyPr/>
          <a:lstStyle/>
          <a:p>
            <a:pPr marL="0" indent="0">
              <a:buNone/>
            </a:pPr>
            <a:r>
              <a:rPr lang="de-CH" b="1" dirty="0">
                <a:latin typeface="Arial" panose="020B0604020202020204" pitchFamily="34" charset="0"/>
                <a:cs typeface="Arial" panose="020B0604020202020204" pitchFamily="34" charset="0"/>
              </a:rPr>
              <a:t>Donnerstag</a:t>
            </a:r>
            <a:r>
              <a:rPr lang="en-US" b="1" dirty="0">
                <a:latin typeface="Arial" panose="020B0604020202020204" pitchFamily="34" charset="0"/>
                <a:cs typeface="Arial" panose="020B0604020202020204" pitchFamily="34" charset="0"/>
              </a:rPr>
              <a:t>, 16. Juni 2026</a:t>
            </a:r>
          </a:p>
          <a:p>
            <a:r>
              <a:rPr lang="de-DE" dirty="0">
                <a:latin typeface="Arial" panose="020B0604020202020204" pitchFamily="34" charset="0"/>
                <a:cs typeface="Arial" panose="020B0604020202020204" pitchFamily="34" charset="0"/>
              </a:rPr>
              <a:t>Jahresrechnung 2025</a:t>
            </a:r>
          </a:p>
          <a:p>
            <a:r>
              <a:rPr lang="de-DE" dirty="0">
                <a:latin typeface="Arial" panose="020B0604020202020204" pitchFamily="34" charset="0"/>
                <a:cs typeface="Arial" panose="020B0604020202020204" pitchFamily="34" charset="0"/>
              </a:rPr>
              <a:t>Evtl. Revision Gemeindeverfassung </a:t>
            </a:r>
          </a:p>
          <a:p>
            <a:endParaRPr lang="de-DE" dirty="0">
              <a:latin typeface="Arial" panose="020B0604020202020204" pitchFamily="34" charset="0"/>
              <a:cs typeface="Arial" panose="020B0604020202020204" pitchFamily="34" charset="0"/>
            </a:endParaRPr>
          </a:p>
          <a:p>
            <a:pPr marL="0" indent="0">
              <a:buNone/>
            </a:pPr>
            <a:r>
              <a:rPr lang="de-DE" b="1" dirty="0">
                <a:latin typeface="Arial" panose="020B0604020202020204" pitchFamily="34" charset="0"/>
                <a:cs typeface="Arial" panose="020B0604020202020204" pitchFamily="34" charset="0"/>
              </a:rPr>
              <a:t>Donnerstag, 26. November 2026</a:t>
            </a:r>
          </a:p>
          <a:p>
            <a:r>
              <a:rPr lang="de-DE" dirty="0">
                <a:latin typeface="Arial" panose="020B0604020202020204" pitchFamily="34" charset="0"/>
                <a:cs typeface="Arial" panose="020B0604020202020204" pitchFamily="34" charset="0"/>
              </a:rPr>
              <a:t>Budget 2027</a:t>
            </a:r>
          </a:p>
          <a:p>
            <a:pPr marL="0" indent="0">
              <a:buNone/>
            </a:pPr>
            <a:endParaRPr lang="de-CH" dirty="0"/>
          </a:p>
        </p:txBody>
      </p:sp>
      <p:sp>
        <p:nvSpPr>
          <p:cNvPr id="4" name="Textfeld 3"/>
          <p:cNvSpPr txBox="1"/>
          <p:nvPr/>
        </p:nvSpPr>
        <p:spPr>
          <a:xfrm>
            <a:off x="433213" y="163215"/>
            <a:ext cx="8208912" cy="1077218"/>
          </a:xfrm>
          <a:prstGeom prst="rect">
            <a:avLst/>
          </a:prstGeom>
          <a:noFill/>
        </p:spPr>
        <p:txBody>
          <a:bodyPr wrap="square" rtlCol="0">
            <a:spAutoFit/>
          </a:bodyPr>
          <a:lstStyle/>
          <a:p>
            <a:pPr algn="ctr"/>
            <a:r>
              <a:rPr lang="de-CH"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Nächste Gemeindeversammlungen</a:t>
            </a:r>
          </a:p>
          <a:p>
            <a:pPr algn="ctr"/>
            <a:r>
              <a:rPr lang="de-CH"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unter Vorbehalt </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430009"/>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51B4A-C29B-3ABA-ABC8-DFDA0A405A3F}"/>
            </a:ext>
          </a:extLst>
        </p:cNvPr>
        <p:cNvGrpSpPr/>
        <p:nvPr/>
      </p:nvGrpSpPr>
      <p:grpSpPr>
        <a:xfrm>
          <a:off x="0" y="0"/>
          <a:ext cx="0" cy="0"/>
          <a:chOff x="0" y="0"/>
          <a:chExt cx="0" cy="0"/>
        </a:xfrm>
      </p:grpSpPr>
      <p:pic>
        <p:nvPicPr>
          <p:cNvPr id="16387" name="Picture 3">
            <a:extLst>
              <a:ext uri="{FF2B5EF4-FFF2-40B4-BE49-F238E27FC236}">
                <a16:creationId xmlns:a16="http://schemas.microsoft.com/office/drawing/2014/main" id="{2B2B3A0B-9077-8A86-9066-E6D62D6D4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6165304"/>
            <a:ext cx="15843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nhaltsplatzhalter 2">
            <a:extLst>
              <a:ext uri="{FF2B5EF4-FFF2-40B4-BE49-F238E27FC236}">
                <a16:creationId xmlns:a16="http://schemas.microsoft.com/office/drawing/2014/main" id="{37392F71-80F2-9D21-11ED-A7AC95D335C5}"/>
              </a:ext>
            </a:extLst>
          </p:cNvPr>
          <p:cNvSpPr>
            <a:spLocks noGrp="1"/>
          </p:cNvSpPr>
          <p:nvPr>
            <p:ph idx="1"/>
          </p:nvPr>
        </p:nvSpPr>
        <p:spPr>
          <a:xfrm>
            <a:off x="323528" y="2276872"/>
            <a:ext cx="8229600" cy="2592288"/>
          </a:xfrm>
        </p:spPr>
        <p:txBody>
          <a:bodyPr/>
          <a:lstStyle/>
          <a:p>
            <a:pPr marL="0" indent="0" algn="ctr">
              <a:buNone/>
            </a:pPr>
            <a:r>
              <a:rPr lang="de-CH" sz="3600" b="1" dirty="0">
                <a:latin typeface="Arial" panose="020B0604020202020204" pitchFamily="34" charset="0"/>
                <a:cs typeface="Arial" panose="020B0604020202020204" pitchFamily="34" charset="0"/>
              </a:rPr>
              <a:t>VARIA</a:t>
            </a:r>
          </a:p>
          <a:p>
            <a:pPr marL="0" indent="0" algn="ctr">
              <a:buNone/>
            </a:pPr>
            <a:r>
              <a:rPr lang="de-CH" sz="3600" b="1" dirty="0">
                <a:latin typeface="Arial" panose="020B0604020202020204" pitchFamily="34" charset="0"/>
                <a:cs typeface="Arial" panose="020B0604020202020204" pitchFamily="34" charset="0"/>
              </a:rPr>
              <a:t> offen für die Stimmbevölkerung</a:t>
            </a:r>
            <a:endParaRPr lang="de-CH" sz="3600" dirty="0">
              <a:latin typeface="Arial" panose="020B0604020202020204" pitchFamily="34" charset="0"/>
              <a:cs typeface="Arial" panose="020B0604020202020204" pitchFamily="34" charset="0"/>
            </a:endParaRPr>
          </a:p>
          <a:p>
            <a:endParaRPr lang="de-CH" dirty="0"/>
          </a:p>
        </p:txBody>
      </p:sp>
    </p:spTree>
    <p:extLst>
      <p:ext uri="{BB962C8B-B14F-4D97-AF65-F5344CB8AC3E}">
        <p14:creationId xmlns:p14="http://schemas.microsoft.com/office/powerpoint/2010/main" val="3311184081"/>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093296"/>
            <a:ext cx="1585097" cy="3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nhaltsplatzhalter 3"/>
          <p:cNvSpPr txBox="1">
            <a:spLocks/>
          </p:cNvSpPr>
          <p:nvPr/>
        </p:nvSpPr>
        <p:spPr>
          <a:xfrm>
            <a:off x="375769" y="692696"/>
            <a:ext cx="8229600" cy="1200329"/>
          </a:xfrm>
          <a:prstGeom prst="rect">
            <a:avLst/>
          </a:prstGeom>
          <a:noFill/>
        </p:spPr>
        <p:txBody>
          <a:bodyPr wrap="square" rtlCol="0">
            <a:sp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de-CH" sz="3600" dirty="0">
                <a:latin typeface="Arial" panose="020B0604020202020204" pitchFamily="34" charset="0"/>
                <a:cs typeface="Arial" panose="020B0604020202020204" pitchFamily="34" charset="0"/>
              </a:rPr>
              <a:t>Wir laden Sie alle herzlich zu einem Apéro ein</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188949"/>
            <a:ext cx="3942128" cy="16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179512" y="4653136"/>
            <a:ext cx="8425857" cy="523220"/>
          </a:xfrm>
          <a:prstGeom prst="rect">
            <a:avLst/>
          </a:prstGeom>
          <a:noFill/>
        </p:spPr>
        <p:txBody>
          <a:bodyPr wrap="square" rtlCol="0">
            <a:spAutoFit/>
          </a:bodyPr>
          <a:lstStyle/>
          <a:p>
            <a:r>
              <a:rPr lang="de-CH" sz="2800" dirty="0">
                <a:latin typeface="Arial" panose="020B0604020202020204" pitchFamily="34" charset="0"/>
                <a:cs typeface="Arial" panose="020B0604020202020204" pitchFamily="34" charset="0"/>
              </a:rPr>
              <a:t>heute präsentiert von</a:t>
            </a:r>
          </a:p>
        </p:txBody>
      </p:sp>
      <p:pic>
        <p:nvPicPr>
          <p:cNvPr id="8" name="Grafik 7" descr="Ein Bild, das Schrift, Text, weiß, Design enthält.&#10;&#10;KI-generierte Inhalte können fehlerhaft sein.">
            <a:extLst>
              <a:ext uri="{FF2B5EF4-FFF2-40B4-BE49-F238E27FC236}">
                <a16:creationId xmlns:a16="http://schemas.microsoft.com/office/drawing/2014/main" id="{F48B10A1-D768-FE15-F9F6-387445F0878F}"/>
              </a:ext>
            </a:extLst>
          </p:cNvPr>
          <p:cNvPicPr>
            <a:picLocks noChangeAspect="1"/>
          </p:cNvPicPr>
          <p:nvPr/>
        </p:nvPicPr>
        <p:blipFill>
          <a:blip r:embed="rId4"/>
          <a:stretch>
            <a:fillRect/>
          </a:stretch>
        </p:blipFill>
        <p:spPr>
          <a:xfrm>
            <a:off x="3995936" y="4120319"/>
            <a:ext cx="3096344" cy="1353678"/>
          </a:xfrm>
          <a:prstGeom prst="rect">
            <a:avLst/>
          </a:prstGeom>
        </p:spPr>
      </p:pic>
    </p:spTree>
    <p:extLst>
      <p:ext uri="{BB962C8B-B14F-4D97-AF65-F5344CB8AC3E}">
        <p14:creationId xmlns:p14="http://schemas.microsoft.com/office/powerpoint/2010/main" val="1620011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O:\Allgemein\LOGOS Gemeinde\logo silvaplana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1725" y="6381750"/>
            <a:ext cx="15843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1619672" y="2420888"/>
            <a:ext cx="5544616" cy="584775"/>
          </a:xfrm>
          <a:prstGeom prst="rect">
            <a:avLst/>
          </a:prstGeom>
          <a:noFill/>
        </p:spPr>
        <p:txBody>
          <a:bodyPr wrap="square" rtlCol="0">
            <a:spAutoFit/>
          </a:bodyPr>
          <a:lstStyle/>
          <a:p>
            <a:pPr algn="ctr"/>
            <a:r>
              <a:rPr lang="de-CH" sz="3200" b="1" dirty="0">
                <a:latin typeface="Arial" panose="020B0604020202020204" pitchFamily="34" charset="0"/>
                <a:cs typeface="Arial" panose="020B0604020202020204" pitchFamily="34" charset="0"/>
              </a:rPr>
              <a:t>Wahl der Stimmenzähler</a:t>
            </a:r>
          </a:p>
        </p:txBody>
      </p:sp>
    </p:spTree>
    <p:extLst>
      <p:ext uri="{BB962C8B-B14F-4D97-AF65-F5344CB8AC3E}">
        <p14:creationId xmlns:p14="http://schemas.microsoft.com/office/powerpoint/2010/main" val="31841672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198" y="188640"/>
            <a:ext cx="8229600" cy="850106"/>
          </a:xfrm>
        </p:spPr>
        <p:txBody>
          <a:bodyPr rtlCol="0">
            <a:normAutofit/>
          </a:bodyPr>
          <a:lstStyle/>
          <a:p>
            <a:pPr eaLnBrk="1" fontAlgn="auto" hangingPunct="1">
              <a:spcAft>
                <a:spcPts val="0"/>
              </a:spcAft>
              <a:defRPr/>
            </a:pPr>
            <a:r>
              <a:rPr lang="de-CH"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Traktanden</a:t>
            </a:r>
          </a:p>
        </p:txBody>
      </p:sp>
      <p:pic>
        <p:nvPicPr>
          <p:cNvPr id="3076" name="Picture 4" descr="O:\Allgemein\LOGOS Gemeinde\logo silvaplana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1725" y="6381750"/>
            <a:ext cx="15843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457198" y="2186754"/>
            <a:ext cx="8116415" cy="2554545"/>
          </a:xfrm>
          <a:prstGeom prst="rect">
            <a:avLst/>
          </a:prstGeom>
          <a:noFill/>
        </p:spPr>
        <p:txBody>
          <a:bodyPr wrap="square" rtlCol="0">
            <a:spAutoFit/>
          </a:bodyPr>
          <a:lstStyle/>
          <a:p>
            <a:pPr algn="ctr"/>
            <a:r>
              <a:rPr lang="de-CH" sz="3200" b="1" dirty="0">
                <a:latin typeface="Arial" panose="020B0604020202020204" pitchFamily="34" charset="0"/>
                <a:cs typeface="Arial" panose="020B0604020202020204" pitchFamily="34" charset="0"/>
              </a:rPr>
              <a:t>Bestehen Einwände zur Traktandenliste?</a:t>
            </a:r>
          </a:p>
          <a:p>
            <a:pPr algn="ctr"/>
            <a:endParaRPr lang="de-CH" sz="3200" b="1" dirty="0">
              <a:latin typeface="Arial" panose="020B0604020202020204" pitchFamily="34" charset="0"/>
              <a:cs typeface="Arial" panose="020B0604020202020204" pitchFamily="34" charset="0"/>
            </a:endParaRPr>
          </a:p>
          <a:p>
            <a:pPr algn="ctr"/>
            <a:r>
              <a:rPr lang="de-CH" sz="3200" b="1" dirty="0">
                <a:latin typeface="Arial" panose="020B0604020202020204" pitchFamily="34" charset="0"/>
                <a:cs typeface="Arial" panose="020B0604020202020204" pitchFamily="34" charset="0"/>
              </a:rPr>
              <a:t>Wünsche in Bezug auf die Traktandenliste? </a:t>
            </a:r>
          </a:p>
          <a:p>
            <a:pPr algn="ctr"/>
            <a:endParaRPr lang="de-CH" sz="3200" b="1" dirty="0">
              <a:latin typeface="+mj-lt"/>
            </a:endParaRPr>
          </a:p>
        </p:txBody>
      </p:sp>
    </p:spTree>
    <p:extLst>
      <p:ext uri="{BB962C8B-B14F-4D97-AF65-F5344CB8AC3E}">
        <p14:creationId xmlns:p14="http://schemas.microsoft.com/office/powerpoint/2010/main" val="380124906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O:\Allgemein\LOGOS Gemeinde\logo silvaplana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1725" y="6381750"/>
            <a:ext cx="15843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457198" y="2397948"/>
            <a:ext cx="8373616" cy="2554545"/>
          </a:xfrm>
          <a:prstGeom prst="rect">
            <a:avLst/>
          </a:prstGeom>
          <a:noFill/>
        </p:spPr>
        <p:txBody>
          <a:bodyPr wrap="square" rtlCol="0">
            <a:spAutoFit/>
          </a:bodyPr>
          <a:lstStyle/>
          <a:p>
            <a:pPr algn="ctr"/>
            <a:r>
              <a:rPr lang="de-CH" sz="3200" b="1" dirty="0">
                <a:latin typeface="Arial" panose="020B0604020202020204" pitchFamily="34" charset="0"/>
                <a:cs typeface="Arial" panose="020B0604020202020204" pitchFamily="34" charset="0"/>
              </a:rPr>
              <a:t>Entschuldigungen </a:t>
            </a:r>
          </a:p>
          <a:p>
            <a:pPr algn="ctr"/>
            <a:r>
              <a:rPr lang="de-CH" sz="3200" b="1" dirty="0">
                <a:latin typeface="Arial" panose="020B0604020202020204" pitchFamily="34" charset="0"/>
                <a:cs typeface="Arial" panose="020B0604020202020204" pitchFamily="34" charset="0"/>
              </a:rPr>
              <a:t>für die heutige Versammlung</a:t>
            </a:r>
          </a:p>
          <a:p>
            <a:pPr algn="ctr"/>
            <a:endParaRPr lang="de-CH" sz="3200" b="1" dirty="0">
              <a:latin typeface="Arial" panose="020B0604020202020204" pitchFamily="34" charset="0"/>
              <a:cs typeface="Arial" panose="020B0604020202020204" pitchFamily="34" charset="0"/>
            </a:endParaRPr>
          </a:p>
          <a:p>
            <a:pPr algn="ctr"/>
            <a:endParaRPr lang="de-CH" sz="3200" b="1" dirty="0">
              <a:latin typeface="+mj-lt"/>
            </a:endParaRPr>
          </a:p>
          <a:p>
            <a:pPr algn="ctr"/>
            <a:endParaRPr lang="de-CH" sz="3200" b="1" dirty="0">
              <a:latin typeface="+mj-lt"/>
            </a:endParaRPr>
          </a:p>
        </p:txBody>
      </p:sp>
    </p:spTree>
    <p:extLst>
      <p:ext uri="{BB962C8B-B14F-4D97-AF65-F5344CB8AC3E}">
        <p14:creationId xmlns:p14="http://schemas.microsoft.com/office/powerpoint/2010/main" val="305823604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Traktandum 2 - Protokoll </a:t>
            </a:r>
          </a:p>
        </p:txBody>
      </p:sp>
      <p:sp>
        <p:nvSpPr>
          <p:cNvPr id="3" name="Inhaltsplatzhalter 2"/>
          <p:cNvSpPr>
            <a:spLocks noGrp="1"/>
          </p:cNvSpPr>
          <p:nvPr>
            <p:ph idx="1"/>
          </p:nvPr>
        </p:nvSpPr>
        <p:spPr>
          <a:xfrm>
            <a:off x="107504" y="2564904"/>
            <a:ext cx="8928992" cy="2736304"/>
          </a:xfrm>
        </p:spPr>
        <p:txBody>
          <a:bodyPr/>
          <a:lstStyle/>
          <a:p>
            <a:pPr marL="182563" lvl="2" indent="625475">
              <a:spcBef>
                <a:spcPct val="0"/>
              </a:spcBef>
              <a:buFont typeface="Wingdings" pitchFamily="2" charset="2"/>
              <a:buChar char="Ø"/>
              <a:defRPr/>
            </a:pPr>
            <a:r>
              <a:rPr lang="de-CH" sz="4800" dirty="0"/>
              <a:t> </a:t>
            </a:r>
            <a:r>
              <a:rPr lang="de-CH"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Antrag des Gemeindevorstandes</a:t>
            </a:r>
          </a:p>
          <a:p>
            <a:pPr marL="450850" indent="0" algn="ctr">
              <a:spcBef>
                <a:spcPct val="0"/>
              </a:spcBef>
              <a:buNone/>
            </a:pPr>
            <a:r>
              <a:rPr lang="de-CH" sz="3600" dirty="0">
                <a:latin typeface="Arial" panose="020B0604020202020204" pitchFamily="34" charset="0"/>
                <a:cs typeface="Arial" panose="020B0604020202020204" pitchFamily="34" charset="0"/>
              </a:rPr>
              <a:t>Genehmigung </a:t>
            </a:r>
            <a:r>
              <a:rPr lang="de-CH" sz="3600" dirty="0">
                <a:solidFill>
                  <a:prstClr val="black"/>
                </a:solidFill>
                <a:latin typeface="Arial" panose="020B0604020202020204" pitchFamily="34" charset="0"/>
                <a:cs typeface="Arial" panose="020B0604020202020204" pitchFamily="34" charset="0"/>
              </a:rPr>
              <a:t>des Protokolls der Gemeindeversammlung vom </a:t>
            </a:r>
            <a:br>
              <a:rPr lang="de-CH" sz="3600" dirty="0">
                <a:solidFill>
                  <a:prstClr val="black"/>
                </a:solidFill>
                <a:latin typeface="Arial" panose="020B0604020202020204" pitchFamily="34" charset="0"/>
                <a:cs typeface="Arial" panose="020B0604020202020204" pitchFamily="34" charset="0"/>
              </a:rPr>
            </a:br>
            <a:r>
              <a:rPr lang="de-CH" sz="3600" dirty="0">
                <a:solidFill>
                  <a:prstClr val="black"/>
                </a:solidFill>
                <a:latin typeface="Arial" panose="020B0604020202020204" pitchFamily="34" charset="0"/>
                <a:cs typeface="Arial" panose="020B0604020202020204" pitchFamily="34" charset="0"/>
              </a:rPr>
              <a:t>28. November 2025</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6165304"/>
            <a:ext cx="15843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28311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17F6F-D937-204B-566A-E6F4BC520FE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DE05532-C2E4-69A2-10F0-5D695D635293}"/>
              </a:ext>
            </a:extLst>
          </p:cNvPr>
          <p:cNvSpPr>
            <a:spLocks noGrp="1"/>
          </p:cNvSpPr>
          <p:nvPr>
            <p:ph type="title"/>
          </p:nvPr>
        </p:nvSpPr>
        <p:spPr>
          <a:xfrm>
            <a:off x="251520" y="188640"/>
            <a:ext cx="8712968" cy="1008112"/>
          </a:xfrm>
        </p:spPr>
        <p:txBody>
          <a:bodyPr/>
          <a:lstStyle/>
          <a:p>
            <a:r>
              <a:rPr lang="de-CH"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Traktandum 3 – Zukunft Spital Oberengadin</a:t>
            </a:r>
            <a:endParaRPr lang="de-CH" sz="3200" dirty="0">
              <a:latin typeface="Arial" panose="020B0604020202020204" pitchFamily="34" charset="0"/>
              <a:cs typeface="Arial" panose="020B0604020202020204" pitchFamily="34" charset="0"/>
            </a:endParaRPr>
          </a:p>
        </p:txBody>
      </p:sp>
      <p:sp>
        <p:nvSpPr>
          <p:cNvPr id="3" name="Rechteck 2">
            <a:extLst>
              <a:ext uri="{FF2B5EF4-FFF2-40B4-BE49-F238E27FC236}">
                <a16:creationId xmlns:a16="http://schemas.microsoft.com/office/drawing/2014/main" id="{AD622436-2676-E3B2-64EE-C343C511E05F}"/>
              </a:ext>
            </a:extLst>
          </p:cNvPr>
          <p:cNvSpPr/>
          <p:nvPr/>
        </p:nvSpPr>
        <p:spPr>
          <a:xfrm>
            <a:off x="755576" y="2708920"/>
            <a:ext cx="7920880" cy="1077218"/>
          </a:xfrm>
          <a:prstGeom prst="rect">
            <a:avLst/>
          </a:prstGeom>
        </p:spPr>
        <p:txBody>
          <a:bodyPr wrap="square">
            <a:spAutoFit/>
          </a:bodyPr>
          <a:lstStyle/>
          <a:p>
            <a:pPr lvl="0" algn="ctr"/>
            <a:r>
              <a:rPr lang="de-CH" sz="3200" b="1" dirty="0">
                <a:latin typeface="Arial" panose="020B0604020202020204" pitchFamily="34" charset="0"/>
                <a:cs typeface="Arial" panose="020B0604020202020204" pitchFamily="34" charset="0"/>
              </a:rPr>
              <a:t>Bestehen Einwände gegen das Eintreten auf das Geschäft?</a:t>
            </a:r>
          </a:p>
        </p:txBody>
      </p:sp>
    </p:spTree>
    <p:extLst>
      <p:ext uri="{BB962C8B-B14F-4D97-AF65-F5344CB8AC3E}">
        <p14:creationId xmlns:p14="http://schemas.microsoft.com/office/powerpoint/2010/main" val="273376642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478C0"/>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Calisto MT"/>
            </a:endParaRPr>
          </a:p>
        </p:txBody>
      </p:sp>
      <p:sp>
        <p:nvSpPr>
          <p:cNvPr id="20" name="Rectangle 19">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730" y="860654"/>
            <a:ext cx="9141714" cy="1776650"/>
          </a:xfrm>
          <a:prstGeom prst="rect">
            <a:avLst/>
          </a:prstGeom>
          <a:gradFill>
            <a:gsLst>
              <a:gs pos="42000">
                <a:srgbClr val="000000">
                  <a:alpha val="16000"/>
                </a:srgbClr>
              </a:gs>
              <a:gs pos="0">
                <a:srgbClr val="000000">
                  <a:alpha val="0"/>
                </a:srgbClr>
              </a:gs>
              <a:gs pos="100000">
                <a:srgbClr val="000000">
                  <a:alpha val="2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Calisto MT"/>
            </a:endParaRPr>
          </a:p>
        </p:txBody>
      </p:sp>
      <p:sp>
        <p:nvSpPr>
          <p:cNvPr id="2" name="Titel 1">
            <a:extLst>
              <a:ext uri="{FF2B5EF4-FFF2-40B4-BE49-F238E27FC236}">
                <a16:creationId xmlns:a16="http://schemas.microsoft.com/office/drawing/2014/main" id="{348D93E7-5FE8-15F3-0073-A14C01F2971E}"/>
              </a:ext>
            </a:extLst>
          </p:cNvPr>
          <p:cNvSpPr>
            <a:spLocks noGrp="1"/>
          </p:cNvSpPr>
          <p:nvPr>
            <p:ph type="ctrTitle"/>
          </p:nvPr>
        </p:nvSpPr>
        <p:spPr>
          <a:xfrm>
            <a:off x="528066" y="1511069"/>
            <a:ext cx="7429500" cy="2903357"/>
          </a:xfrm>
        </p:spPr>
        <p:txBody>
          <a:bodyPr>
            <a:normAutofit/>
          </a:bodyPr>
          <a:lstStyle/>
          <a:p>
            <a:r>
              <a:rPr lang="de-CH" sz="4500" b="1" dirty="0">
                <a:solidFill>
                  <a:srgbClr val="FFFFFF"/>
                </a:solidFill>
              </a:rPr>
              <a:t>Neuaufstellung der Gesundheitsversorgung Oberengadin</a:t>
            </a:r>
          </a:p>
        </p:txBody>
      </p:sp>
      <p:cxnSp>
        <p:nvCxnSpPr>
          <p:cNvPr id="22" name="Straight Connector 21">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0075" y="1400175"/>
            <a:ext cx="794385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12349FF-7742-42ED-ADF3-238B5DDD1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0" y="4523254"/>
            <a:ext cx="9141714" cy="1477496"/>
          </a:xfrm>
          <a:prstGeom prst="rect">
            <a:avLst/>
          </a:prstGeom>
          <a:gradFill>
            <a:gsLst>
              <a:gs pos="42000">
                <a:srgbClr val="000000">
                  <a:alpha val="14000"/>
                </a:srgbClr>
              </a:gs>
              <a:gs pos="0">
                <a:srgbClr val="000000">
                  <a:alpha val="0"/>
                </a:srgbClr>
              </a:gs>
              <a:gs pos="100000">
                <a:srgbClr val="000000">
                  <a:alpha val="3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Calisto MT"/>
            </a:endParaRPr>
          </a:p>
        </p:txBody>
      </p:sp>
      <p:sp>
        <p:nvSpPr>
          <p:cNvPr id="3" name="Untertitel 2">
            <a:extLst>
              <a:ext uri="{FF2B5EF4-FFF2-40B4-BE49-F238E27FC236}">
                <a16:creationId xmlns:a16="http://schemas.microsoft.com/office/drawing/2014/main" id="{D7ECCE4D-784A-8254-49BB-640ADAEFBF55}"/>
              </a:ext>
            </a:extLst>
          </p:cNvPr>
          <p:cNvSpPr>
            <a:spLocks noGrp="1"/>
          </p:cNvSpPr>
          <p:nvPr>
            <p:ph type="subTitle" idx="1"/>
          </p:nvPr>
        </p:nvSpPr>
        <p:spPr>
          <a:xfrm>
            <a:off x="528066" y="3934777"/>
            <a:ext cx="6908320" cy="1265873"/>
          </a:xfrm>
        </p:spPr>
        <p:txBody>
          <a:bodyPr>
            <a:normAutofit fontScale="92500" lnSpcReduction="20000"/>
          </a:bodyPr>
          <a:lstStyle/>
          <a:p>
            <a:r>
              <a:rPr lang="de-CH" sz="1950" dirty="0">
                <a:solidFill>
                  <a:srgbClr val="FFFFFF"/>
                </a:solidFill>
                <a:latin typeface="Arial" panose="020B0604020202020204" pitchFamily="34" charset="0"/>
                <a:cs typeface="Arial" panose="020B0604020202020204" pitchFamily="34" charset="0"/>
              </a:rPr>
              <a:t>Abstimmung über die Gründung der öffentlich-rechtlichen Anstalt «Sanadura» samt Leistungsvereinbarungen.</a:t>
            </a:r>
          </a:p>
          <a:p>
            <a:endParaRPr lang="de-CH" b="1" dirty="0">
              <a:solidFill>
                <a:srgbClr val="FFFFFF"/>
              </a:solidFill>
              <a:latin typeface="Arial" panose="020B0604020202020204" pitchFamily="34" charset="0"/>
              <a:cs typeface="Arial" panose="020B0604020202020204" pitchFamily="34" charset="0"/>
            </a:endParaRPr>
          </a:p>
          <a:p>
            <a:r>
              <a:rPr lang="de-CH" sz="1650" dirty="0">
                <a:solidFill>
                  <a:srgbClr val="FFFFFF"/>
                </a:solidFill>
                <a:latin typeface="Arial" panose="020B0604020202020204" pitchFamily="34" charset="0"/>
                <a:cs typeface="Arial" panose="020B0604020202020204" pitchFamily="34" charset="0"/>
              </a:rPr>
              <a:t>Version </a:t>
            </a:r>
            <a:fld id="{2FA011B7-A7C6-4F32-A009-DCA2F894B612}" type="datetime4">
              <a:rPr lang="de-CH" sz="1650">
                <a:solidFill>
                  <a:srgbClr val="FFFFFF"/>
                </a:solidFill>
                <a:latin typeface="Arial" panose="020B0604020202020204" pitchFamily="34" charset="0"/>
                <a:cs typeface="Arial" panose="020B0604020202020204" pitchFamily="34" charset="0"/>
              </a:rPr>
              <a:t>4. Februar 2026</a:t>
            </a:fld>
            <a:endParaRPr lang="de-CH" sz="1650" dirty="0">
              <a:solidFill>
                <a:srgbClr val="FFFFFF"/>
              </a:solidFill>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0075" y="5457825"/>
            <a:ext cx="7943850" cy="0"/>
          </a:xfrm>
          <a:prstGeom prst="line">
            <a:avLst/>
          </a:prstGeom>
          <a:ln w="1270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305324"/>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meinde Silvaplana">
      <a:majorFont>
        <a:latin typeface="HelveticaNeueLT Com 57 Cn"/>
        <a:ea typeface=""/>
        <a:cs typeface=""/>
      </a:majorFont>
      <a:minorFont>
        <a:latin typeface="HelveticaNeueLT Com 57 C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meinde Silvaplana">
      <a:majorFont>
        <a:latin typeface="HelveticaNeueLT Com 57 Cn"/>
        <a:ea typeface=""/>
        <a:cs typeface=""/>
      </a:majorFont>
      <a:minorFont>
        <a:latin typeface="HelveticaNeueLT Com 57 C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Inhaltsfolien">
  <a:themeElements>
    <a:clrScheme name="KSGR Markenfarben_2021">
      <a:dk1>
        <a:srgbClr val="3C3C3C"/>
      </a:dk1>
      <a:lt1>
        <a:srgbClr val="FFFFFF"/>
      </a:lt1>
      <a:dk2>
        <a:srgbClr val="C60219"/>
      </a:dk2>
      <a:lt2>
        <a:srgbClr val="817E65"/>
      </a:lt2>
      <a:accent1>
        <a:srgbClr val="3C3C3C"/>
      </a:accent1>
      <a:accent2>
        <a:srgbClr val="817E65"/>
      </a:accent2>
      <a:accent3>
        <a:srgbClr val="C60219"/>
      </a:accent3>
      <a:accent4>
        <a:srgbClr val="F2A900"/>
      </a:accent4>
      <a:accent5>
        <a:srgbClr val="4E769C"/>
      </a:accent5>
      <a:accent6>
        <a:srgbClr val="58A291"/>
      </a:accent6>
      <a:hlink>
        <a:srgbClr val="000000"/>
      </a:hlink>
      <a:folHlink>
        <a:srgbClr val="505050"/>
      </a:folHlink>
    </a:clrScheme>
    <a:fontScheme name="Kantonsspital Graubünden">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Präsentation2" id="{5C306D50-1128-4846-B7DC-A228EEAD6A73}" vid="{42EC629A-D630-472B-A365-9CB2BF99F96D}"/>
    </a:ext>
  </a:extLst>
</a:theme>
</file>

<file path=ppt/theme/theme4.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5265</Words>
  <Application>Microsoft Office PowerPoint</Application>
  <PresentationFormat>Bildschirmpräsentation (4:3)</PresentationFormat>
  <Paragraphs>440</Paragraphs>
  <Slides>39</Slides>
  <Notes>25</Notes>
  <HiddenSlides>0</HiddenSlides>
  <MMClips>0</MMClips>
  <ScaleCrop>false</ScaleCrop>
  <HeadingPairs>
    <vt:vector size="8" baseType="variant">
      <vt:variant>
        <vt:lpstr>Verwendete Schriftarten</vt:lpstr>
      </vt:variant>
      <vt:variant>
        <vt:i4>7</vt:i4>
      </vt:variant>
      <vt:variant>
        <vt:lpstr>Design</vt:lpstr>
      </vt:variant>
      <vt:variant>
        <vt:i4>4</vt:i4>
      </vt:variant>
      <vt:variant>
        <vt:lpstr>Eingebettete OLE-Server</vt:lpstr>
      </vt:variant>
      <vt:variant>
        <vt:i4>1</vt:i4>
      </vt:variant>
      <vt:variant>
        <vt:lpstr>Folientitel</vt:lpstr>
      </vt:variant>
      <vt:variant>
        <vt:i4>39</vt:i4>
      </vt:variant>
    </vt:vector>
  </HeadingPairs>
  <TitlesOfParts>
    <vt:vector size="51" baseType="lpstr">
      <vt:lpstr>Aptos</vt:lpstr>
      <vt:lpstr>Arial</vt:lpstr>
      <vt:lpstr>Calibri</vt:lpstr>
      <vt:lpstr>Calisto MT</vt:lpstr>
      <vt:lpstr>HelveticaNeueLT Com 57 Cn</vt:lpstr>
      <vt:lpstr>Univers Condensed</vt:lpstr>
      <vt:lpstr>Wingdings</vt:lpstr>
      <vt:lpstr>Larissa-Design</vt:lpstr>
      <vt:lpstr>1_Larissa-Design</vt:lpstr>
      <vt:lpstr>5_Inhaltsfolien</vt:lpstr>
      <vt:lpstr>ChronicleVTI</vt:lpstr>
      <vt:lpstr>think-cell Folie</vt:lpstr>
      <vt:lpstr>1. radunanza cumünela 2026  1. Gemeindeversammlung 2026 marculdi, 4 favrer</vt:lpstr>
      <vt:lpstr>Traktanden</vt:lpstr>
      <vt:lpstr>PowerPoint-Präsentation</vt:lpstr>
      <vt:lpstr>PowerPoint-Präsentation</vt:lpstr>
      <vt:lpstr>Traktanden</vt:lpstr>
      <vt:lpstr>PowerPoint-Präsentation</vt:lpstr>
      <vt:lpstr>Traktandum 2 - Protokoll </vt:lpstr>
      <vt:lpstr>Traktandum 3 – Zukunft Spital Oberengadin</vt:lpstr>
      <vt:lpstr>Neuaufstellung der Gesundheitsversorgung Oberengadin</vt:lpstr>
      <vt:lpstr>Neuaufstellung der Gesundheitsversorgung im Oberengadin – Warum?</vt:lpstr>
      <vt:lpstr>Voraussetzung damit Medizinische Grund-versorgung ab 1.4.2026 Gewährleistet Bleibt</vt:lpstr>
      <vt:lpstr>Das sollten Sie wissen</vt:lpstr>
      <vt:lpstr>«Der Kanton wird kein Spital betreiben!»</vt:lpstr>
      <vt:lpstr>Gesetz über die Gründung der öffentlich-rechtlichen Anstalt «sanadura»</vt:lpstr>
      <vt:lpstr>«sanadura» - Grundkonzept </vt:lpstr>
      <vt:lpstr>«sanadura» - Inkraftsetzung gesetz</vt:lpstr>
      <vt:lpstr>Leistungsvereinbarung «Spital» Ausgangslage</vt:lpstr>
      <vt:lpstr>Leistungsvereinbarung «Spital»  «Projekt Trais Fluors» der KSGR-Gruppe</vt:lpstr>
      <vt:lpstr>GrundAuftrag der Oberengadiner Gemeinden an die KSGR-Gruppe</vt:lpstr>
      <vt:lpstr>Neue Betreibergesellschaft  Spital Oberengadin AG</vt:lpstr>
      <vt:lpstr>Medizinisches Leistungsangebot der  Spital Oberengadin AG</vt:lpstr>
      <vt:lpstr>Was wird sich ändern?</vt:lpstr>
      <vt:lpstr>Leistungsvereinbarung «SPITAL» Zeitliche Einordnung KSGR-Angebot</vt:lpstr>
      <vt:lpstr>Leistungsvereinbarung «Alterszentren» Ausgangslage</vt:lpstr>
      <vt:lpstr>Leistungsvereinbarung «Alterszentren» Ausgangslage</vt:lpstr>
      <vt:lpstr>Leistungsvereinbarung «Spitex» Ausgangslage</vt:lpstr>
      <vt:lpstr>Leistungsvereinbarung «SPITEX» Ausgangslage</vt:lpstr>
      <vt:lpstr>Leistungsvereinbarung «Alterszentren» und  «Spitex» Zeitliche Einordnung</vt:lpstr>
      <vt:lpstr>Konsequenzen bei Ablehnung der Leistungsvereinbarungen</vt:lpstr>
      <vt:lpstr>PowerPoint-Präsentation</vt:lpstr>
      <vt:lpstr>Finanzbedarf 1. April – 31. Dezember 2026, TCHF</vt:lpstr>
      <vt:lpstr>Finanzbedarf nach regionenschlüssel in CHF</vt:lpstr>
      <vt:lpstr>Neuaufstellung der Gesundheitsversorgung Oberengadin</vt:lpstr>
      <vt:lpstr>Traktandum 3 – Zukunft Spital Oberengadin</vt:lpstr>
      <vt:lpstr>Traktandum 3 – Zukunft Spital Oberengadin</vt:lpstr>
      <vt:lpstr>Traktandum 6 – Varia  </vt:lpstr>
      <vt:lpstr>PowerPoint-Präsentation</vt:lpstr>
      <vt:lpstr>PowerPoint-Präsentation</vt:lpstr>
      <vt:lpstr>PowerPoint-Präsentation</vt:lpstr>
    </vt:vector>
  </TitlesOfParts>
  <Company>Gemeindeverwaltung Silvaplana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Radunanza Cumünela Gemeindeversammlung 22. Februar 2012</dc:title>
  <dc:creator>jessica.meier</dc:creator>
  <cp:lastModifiedBy>Giovanoli Franzisca</cp:lastModifiedBy>
  <cp:revision>991</cp:revision>
  <cp:lastPrinted>2024-05-28T14:49:16Z</cp:lastPrinted>
  <dcterms:created xsi:type="dcterms:W3CDTF">2012-02-21T07:04:55Z</dcterms:created>
  <dcterms:modified xsi:type="dcterms:W3CDTF">2026-02-04T16:10:18Z</dcterms:modified>
</cp:coreProperties>
</file>